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6" r:id="rId4"/>
    <p:sldId id="271" r:id="rId5"/>
    <p:sldId id="270" r:id="rId6"/>
    <p:sldId id="267" r:id="rId7"/>
    <p:sldId id="268" r:id="rId8"/>
    <p:sldId id="269" r:id="rId9"/>
    <p:sldId id="273" r:id="rId10"/>
    <p:sldId id="274" r:id="rId11"/>
    <p:sldId id="279" r:id="rId12"/>
    <p:sldId id="275" r:id="rId13"/>
    <p:sldId id="280" r:id="rId14"/>
    <p:sldId id="282" r:id="rId15"/>
    <p:sldId id="281" r:id="rId16"/>
    <p:sldId id="277" r:id="rId17"/>
    <p:sldId id="276" r:id="rId18"/>
    <p:sldId id="278" r:id="rId19"/>
    <p:sldId id="284" r:id="rId20"/>
    <p:sldId id="283" r:id="rId21"/>
    <p:sldId id="285" r:id="rId22"/>
    <p:sldId id="286" r:id="rId23"/>
    <p:sldId id="288" r:id="rId24"/>
    <p:sldId id="287" r:id="rId25"/>
    <p:sldId id="291" r:id="rId26"/>
    <p:sldId id="292" r:id="rId27"/>
    <p:sldId id="293" r:id="rId28"/>
    <p:sldId id="294" r:id="rId29"/>
  </p:sldIdLst>
  <p:sldSz cx="24384000" cy="13716000"/>
  <p:notesSz cx="6858000" cy="9144000"/>
  <p:embeddedFontLst>
    <p:embeddedFont>
      <p:font typeface="Pretendard Bold" panose="020B0600000101010101" charset="-127"/>
      <p:bold r:id="rId31"/>
    </p:embeddedFont>
    <p:embeddedFont>
      <p:font typeface="Pretendard ExtraLight" panose="020B0600000101010101" charset="-127"/>
      <p:regular r:id="rId32"/>
    </p:embeddedFont>
    <p:embeddedFont>
      <p:font typeface="Pretendard Light" panose="020B0600000101010101" charset="-127"/>
      <p:regular r:id="rId33"/>
    </p:embeddedFont>
    <p:embeddedFont>
      <p:font typeface="Pretendard SemiBold" panose="020B0600000101010101" charset="-127"/>
      <p:bold r:id="rId34"/>
    </p:embeddedFont>
    <p:embeddedFont>
      <p:font typeface="Cambria Math" panose="02040503050406030204" pitchFamily="18" charset="0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7E580-6321-4462-B26C-A6E30C353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51D65-17C3-4462-A1F0-415E7B185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6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48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A0FD-0889-9EA9-9474-8445CAF4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0DEE1D-04EC-F99B-E62C-FD86F732C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AA6E60-F81A-7837-38EE-BCA0BF98C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3C043-FDDD-400A-F328-996A3D90E5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82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6BB7-3CD1-2140-7786-8FD668FEF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96A49F-0585-ECED-6F5F-45E790639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1A8A9-F051-5ACA-227F-D5DA1C591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95ED55-3FF0-2CAF-E210-92D7137D6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24FA-A2BB-27CB-80A7-087B87338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51297D-0958-D69D-86B2-F7830DDA8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13B1B7-D60E-742B-6B56-1C65B6692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101F8E-2933-ED58-A2D9-EFC33394F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7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1441-E77C-376C-9114-255C2F73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AD9E6F-0576-044A-7E7A-1F388AA70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46370C-2BA0-102F-06A2-077229004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3BB75-2DDE-ADDC-92A7-74A1D55F9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50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9DD34-ED46-A36F-A96F-7D719635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3D1220-8975-B562-D97F-DF700D23B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7BCBA2-677E-4D3E-6EFF-3CFEEB90C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093905-E47E-4056-F205-2E85CA8CC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255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E3FB5-122E-8A27-6210-FE1BD5721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362C0-C59E-0669-CDAF-75665440A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2E7D56-363B-808C-0B36-889AB00D3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1CFF46-9CA5-9F1D-7574-65FA3B564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602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6ECB4-9F1A-7E7D-D834-AC84ABBA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6A9C8A-CAE1-FAD6-73AD-14D6BD531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253BDB-C963-0A2C-8258-8D838666C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175579-5F23-0EA3-6EF3-6DD47C6E4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85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E7F69-34EE-E260-F2D1-BB4F693D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3ACD88-EC8A-6D7A-B93B-514847D00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ACD85C-D702-FF4E-72FB-431174BE7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2C9190-9658-9F50-9E9C-6318D15F6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0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3EA1-0EB0-A0C8-2409-A12B5D5F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47F00F-DFD3-CDAD-CEA6-EBA596A1B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F3AE1-2BCC-89DD-DE4F-A8B359AE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ECBC1-3265-0DB5-42C9-E40685BE6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4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BC99-2F24-F4E2-96F4-6F9BB41E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152DE3-3F78-F4A6-4AE2-590512677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889029-FCDA-8061-6323-57DB6AEE1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9FE718-54C5-C902-1E25-5901BE05A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8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C6130-7BB1-7FB4-84CD-431CDC74E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0C2AA8-5B23-A173-BA0A-0D105536C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D206F2-3516-A60B-2CBB-15AE2F3C1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47BF1-AFD2-2508-B517-B8F0A88F5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8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F010F-F40B-5A65-2D8A-880F73A2C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F73056-2340-4F50-6DEB-060A5F8C8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DC1F53-22D7-2F53-46F8-79B2C371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1B80E-1E25-3407-5497-5FF5AE161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0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E8E59-7E6B-ED7E-64F7-34AF72CBD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8193B5-F984-096C-17A7-6DA10CD09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1AB03D-016D-3C9A-70FE-154921CC7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3DF75F-C918-C088-9801-067DA3A5B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97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6666A-A0B9-43FD-2981-A118CE27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1402E9-7F48-24F2-1206-C4B926047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364F43-25D8-2E9D-DB47-55C3A603F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566FE-0B8F-C8B5-4EA5-A452E3BE2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91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BA8F5-C6BE-6892-496B-BA24F0C1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87C033-FC0F-DD79-91E3-35E054FA4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263E30-9996-0A84-D3D3-4F8334636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D88A4-D2D4-F3EF-AB16-AE3511E1D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1D65-17C3-4462-A1F0-415E7B185A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8.pn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2.png"/><Relationship Id="rId5" Type="http://schemas.openxmlformats.org/officeDocument/2006/relationships/image" Target="../media/image3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9.png"/><Relationship Id="rId5" Type="http://schemas.openxmlformats.org/officeDocument/2006/relationships/image" Target="../media/image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8.png"/><Relationship Id="rId5" Type="http://schemas.openxmlformats.org/officeDocument/2006/relationships/image" Target="../media/image3.png"/><Relationship Id="rId10" Type="http://schemas.openxmlformats.org/officeDocument/2006/relationships/image" Target="../media/image67.png"/><Relationship Id="rId4" Type="http://schemas.openxmlformats.org/officeDocument/2006/relationships/image" Target="../media/image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4.png"/><Relationship Id="rId4" Type="http://schemas.openxmlformats.org/officeDocument/2006/relationships/image" Target="../media/image2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2.png"/><Relationship Id="rId5" Type="http://schemas.openxmlformats.org/officeDocument/2006/relationships/image" Target="../media/image3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2.png"/><Relationship Id="rId4" Type="http://schemas.openxmlformats.org/officeDocument/2006/relationships/image" Target="../media/image2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4.png"/><Relationship Id="rId5" Type="http://schemas.openxmlformats.org/officeDocument/2006/relationships/image" Target="../media/image3.png"/><Relationship Id="rId15" Type="http://schemas.openxmlformats.org/officeDocument/2006/relationships/image" Target="../media/image69.png"/><Relationship Id="rId10" Type="http://schemas.openxmlformats.org/officeDocument/2006/relationships/image" Target="../media/image840.png"/><Relationship Id="rId4" Type="http://schemas.openxmlformats.org/officeDocument/2006/relationships/image" Target="../media/image2.png"/><Relationship Id="rId1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07200" y="4648200"/>
            <a:ext cx="10782300" cy="698500"/>
          </a:xfrm>
          <a:prstGeom prst="rect">
            <a:avLst/>
          </a:prstGeom>
        </p:spPr>
        <p:txBody>
          <a:bodyPr lIns="0" tIns="27681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altLang="en-US" sz="3961" b="0" i="0" u="none" strike="noStrike" dirty="0">
                <a:solidFill>
                  <a:srgbClr val="2C3E6F"/>
                </a:solidFill>
                <a:ea typeface="Pretendard Light"/>
              </a:rPr>
              <a:t>전산물리학 </a:t>
            </a:r>
            <a:r>
              <a:rPr lang="en-US" altLang="ko-KR" sz="3961" b="0" i="0" u="none" strike="noStrike" dirty="0">
                <a:solidFill>
                  <a:srgbClr val="2C3E6F"/>
                </a:solidFill>
                <a:ea typeface="Pretendard Light"/>
              </a:rPr>
              <a:t>1</a:t>
            </a:r>
            <a:r>
              <a:rPr lang="ko-KR" altLang="en-US" sz="3961" b="0" i="0" u="none" strike="noStrike" dirty="0">
                <a:solidFill>
                  <a:srgbClr val="2C3E6F"/>
                </a:solidFill>
                <a:ea typeface="Pretendard Light"/>
              </a:rPr>
              <a:t>차 발표</a:t>
            </a:r>
            <a:endParaRPr lang="ko-KR" sz="3961" b="0" i="0" u="none" strike="noStrike" dirty="0">
              <a:solidFill>
                <a:srgbClr val="2C3E6F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33800" y="5715000"/>
            <a:ext cx="16916400" cy="4406900"/>
          </a:xfrm>
          <a:prstGeom prst="rect">
            <a:avLst/>
          </a:prstGeom>
        </p:spPr>
        <p:txBody>
          <a:bodyPr lIns="0" tIns="81575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altLang="ko-KR" sz="9600" dirty="0"/>
              <a:t>1D Symmetric Potential Solver using Ritz Variational Method</a:t>
            </a:r>
            <a:endParaRPr lang="ko-KR" sz="12846" b="0" i="0" u="none" strike="noStrike" dirty="0">
              <a:solidFill>
                <a:srgbClr val="2C3E6F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50400" y="11734800"/>
            <a:ext cx="4787900" cy="571500"/>
          </a:xfrm>
          <a:prstGeom prst="rect">
            <a:avLst/>
          </a:prstGeom>
        </p:spPr>
        <p:txBody>
          <a:bodyPr lIns="0" tIns="4106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233" dirty="0">
                <a:solidFill>
                  <a:srgbClr val="2C3E6F"/>
                </a:solidFill>
                <a:ea typeface="Pretendard Light"/>
              </a:rPr>
              <a:t>20211236 </a:t>
            </a:r>
            <a:r>
              <a:rPr lang="ko-KR" altLang="en-US" sz="3233" dirty="0">
                <a:solidFill>
                  <a:srgbClr val="2C3E6F"/>
                </a:solidFill>
                <a:ea typeface="Pretendard Light"/>
              </a:rPr>
              <a:t>박영욱</a:t>
            </a:r>
            <a:endParaRPr lang="ko-KR" sz="3233" b="0" i="0" u="none" strike="noStrike" dirty="0">
              <a:solidFill>
                <a:srgbClr val="2C3E6F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3320" b="0" i="0" u="none" strike="noStrike" dirty="0">
                <a:solidFill>
                  <a:srgbClr val="2C3E6F"/>
                </a:solidFill>
                <a:latin typeface="Pretendard ExtraLight"/>
              </a:rPr>
              <a:t>Sogang University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9500" y="15240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3320" b="0" i="0" u="none" strike="noStrike" dirty="0">
                <a:solidFill>
                  <a:srgbClr val="FCFBF8"/>
                </a:solidFill>
                <a:latin typeface="Pretendard ExtraLight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CBD01-8AB6-F74E-A9C5-BF47404B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68DD1B-342A-DD73-AF44-BA75CFF34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56B2CEE-53EC-CF23-A5AB-47EFAB4A4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5AEE26-A9AB-D58A-72E9-2773F4B6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8B51553-1D52-C6C1-A9F4-53CB3ED68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5EDADBE-E6A5-DDF4-153A-A0B9DE1D8DFC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569C265-DC55-B26F-B23B-FE5FC2679508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B1708-9E68-2FB9-73C1-9472C17CB30A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Code </a:t>
            </a:r>
            <a:r>
              <a:rPr lang="ko-KR" altLang="en-US" sz="9000" dirty="0"/>
              <a:t>원리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C3290BA-4CA8-3E88-0F3F-4C2D43D10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0E83B1-AFBF-6B24-9257-2DD14CCE216D}"/>
                  </a:ext>
                </a:extLst>
              </p:cNvPr>
              <p:cNvSpPr txBox="1"/>
              <p:nvPr/>
            </p:nvSpPr>
            <p:spPr>
              <a:xfrm>
                <a:off x="3276600" y="4112727"/>
                <a:ext cx="20614860" cy="6200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𝑡𝑟𝑖𝑎𝑙</m:t>
                        </m:r>
                      </m:sub>
                    </m:sSub>
                  </m:oMath>
                </a14:m>
                <a:r>
                  <a:rPr lang="en-US" altLang="ko-KR" sz="4400" dirty="0"/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4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4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4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4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4400" dirty="0"/>
                  <a:t> </a:t>
                </a:r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(</a:t>
                </a:r>
                <a:r>
                  <a:rPr lang="ko-KR" altLang="en-US" sz="4400" dirty="0"/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4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4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4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4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4400" i="1" dirty="0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4400" dirty="0"/>
                  <a:t> SHO</a:t>
                </a:r>
                <a:r>
                  <a:rPr lang="ko-KR" altLang="en-US" sz="4400" dirty="0"/>
                  <a:t>의 고유 함수</a:t>
                </a:r>
                <a:r>
                  <a:rPr lang="en-US" altLang="ko-KR" sz="4400" dirty="0"/>
                  <a:t>, </a:t>
                </a:r>
                <a:r>
                  <a:rPr lang="ko-KR" altLang="en-US" sz="4400" dirty="0"/>
                  <a:t>계수들이 </a:t>
                </a:r>
                <a:r>
                  <a:rPr lang="en-US" altLang="ko-KR" sz="4400" dirty="0"/>
                  <a:t>parameter)</a:t>
                </a:r>
              </a:p>
              <a:p>
                <a:endParaRPr lang="en-US" altLang="ko-KR" sz="4400" dirty="0"/>
              </a:p>
              <a:p>
                <a:endParaRPr lang="en-US" altLang="ko-KR" sz="4400" dirty="0"/>
              </a:p>
              <a:p>
                <a:endParaRPr lang="en-US" altLang="ko-KR" sz="4400" dirty="0"/>
              </a:p>
              <a:p>
                <a:endParaRPr lang="en-US" altLang="ko-KR" sz="4400" dirty="0"/>
              </a:p>
              <a:p>
                <a:endParaRPr lang="en-US" altLang="ko-KR" sz="4400" dirty="0"/>
              </a:p>
              <a:p>
                <a:endParaRPr lang="en-US" altLang="ko-KR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0E83B1-AFBF-6B24-9257-2DD14CCE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112727"/>
                <a:ext cx="20614860" cy="6200031"/>
              </a:xfrm>
              <a:prstGeom prst="rect">
                <a:avLst/>
              </a:prstGeom>
              <a:blipFill>
                <a:blip r:embed="rId7"/>
                <a:stretch>
                  <a:fillRect l="-1213" t="-17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7163936B-A0EC-D88D-B61B-873390CAC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339320"/>
            <a:ext cx="16335283" cy="26146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1220113-49BF-0411-5D81-D2A56E4EA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193" y="7560500"/>
            <a:ext cx="8444607" cy="24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4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94AD2-1F29-7FD6-A774-4C2BC4A2A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637016-F5DA-681F-03E4-486553F1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656D1F-EE71-9505-5AA8-526D24F6C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68BB6E-62AA-ED14-34C1-CF1DBE02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83FFD9-27A5-DC2D-D865-3BCE40CBC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52E5139-E57F-86A1-F7A3-68F9BA0CB0DE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0A2EA0-9930-149C-0ED9-C7FEF24C1770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8D545-4281-DF17-2A12-EC90A2691FE3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Code </a:t>
            </a:r>
            <a:r>
              <a:rPr lang="ko-KR" altLang="en-US" sz="9000" dirty="0"/>
              <a:t>원리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C173A37-150D-98BC-815F-D1F82852F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0376B7-04E1-2619-AB38-B1418BAFF38D}"/>
                  </a:ext>
                </a:extLst>
              </p:cNvPr>
              <p:cNvSpPr txBox="1"/>
              <p:nvPr/>
            </p:nvSpPr>
            <p:spPr>
              <a:xfrm>
                <a:off x="3276600" y="4112727"/>
                <a:ext cx="20614860" cy="6863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4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𝑡𝑟𝑖𝑎𝑙</m:t>
                        </m:r>
                      </m:sub>
                    </m:sSub>
                    <m:r>
                      <a:rPr lang="ko-KR" altLang="en-US" sz="4400" i="1" smtClean="0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4400" dirty="0"/>
                  <a:t> H</a:t>
                </a:r>
                <a:r>
                  <a:rPr lang="ko-KR" altLang="en-US" sz="4400" dirty="0"/>
                  <a:t>의 </a:t>
                </a:r>
                <a:r>
                  <a:rPr lang="en-US" altLang="ko-KR" sz="4400" dirty="0"/>
                  <a:t>expectation value</a:t>
                </a:r>
                <a:r>
                  <a:rPr lang="ko-KR" altLang="en-US" sz="4400" dirty="0"/>
                  <a:t> 계산</a:t>
                </a:r>
                <a:endParaRPr lang="en-US" altLang="ko-KR" sz="4400" dirty="0"/>
              </a:p>
              <a:p>
                <a:endParaRPr lang="en-US" altLang="ko-KR" sz="4400" dirty="0"/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-&gt;</a:t>
                </a:r>
              </a:p>
              <a:p>
                <a:r>
                  <a:rPr lang="en-US" altLang="ko-KR" sz="4400" dirty="0"/>
                  <a:t>                                                         </a:t>
                </a:r>
              </a:p>
              <a:p>
                <a:r>
                  <a:rPr lang="en-US" altLang="ko-KR" sz="4400" dirty="0"/>
                  <a:t>                                                            (                               )</a:t>
                </a:r>
              </a:p>
              <a:p>
                <a:endParaRPr lang="en-US" altLang="ko-KR" sz="4400" dirty="0"/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-&gt;  </a:t>
                </a:r>
              </a:p>
              <a:p>
                <a:endParaRPr lang="en-US" altLang="ko-KR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0376B7-04E1-2619-AB38-B1418BAFF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112727"/>
                <a:ext cx="20614860" cy="6863417"/>
              </a:xfrm>
              <a:prstGeom prst="rect">
                <a:avLst/>
              </a:prstGeom>
              <a:blipFill>
                <a:blip r:embed="rId7"/>
                <a:stretch>
                  <a:fillRect l="-1213" t="-2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F73759F0-2E69-86DE-B504-8363E22C0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6800" y="3613430"/>
            <a:ext cx="3581400" cy="16025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0B871E-3019-E83D-D571-F25E3FEE20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4168" y="5181600"/>
            <a:ext cx="7072432" cy="3017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FC709B6-24ED-E714-52E6-077292264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9510693"/>
            <a:ext cx="6927763" cy="11573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7887A7-306F-E53A-2E76-99A70F0347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1400" y="7474073"/>
            <a:ext cx="3831399" cy="8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C88E4-57D1-6B3D-F6F8-4788716E0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B08F65-C98A-8354-FE49-D25C1A93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7DF0E2-1BAC-17DE-EE99-444395D02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AFFC51-C6E1-424C-03DC-5D06447B3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D39EFC6-6D8C-E63B-0C8C-4D7012C6D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51801A8-9EE5-E0B7-379D-226E3D4D7CD9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660C547-9403-D1F1-910B-E04D12736929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3BB68-CA75-D19A-DD77-2023D6EAD7EC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Code </a:t>
            </a:r>
            <a:r>
              <a:rPr lang="ko-KR" altLang="en-US" sz="9000" dirty="0"/>
              <a:t>원리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AB34690-A3B9-8394-6F19-D6819377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61CF43-65A6-F9DA-F9A2-AD9A051862DE}"/>
                  </a:ext>
                </a:extLst>
              </p:cNvPr>
              <p:cNvSpPr txBox="1"/>
              <p:nvPr/>
            </p:nvSpPr>
            <p:spPr>
              <a:xfrm>
                <a:off x="3276600" y="4112727"/>
                <a:ext cx="20614860" cy="8070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4400" dirty="0"/>
                  <a:t>３</a:t>
                </a:r>
                <a:r>
                  <a:rPr lang="en-US" altLang="ko-KR" sz="4400" dirty="0"/>
                  <a:t>. E</a:t>
                </a:r>
                <a:r>
                  <a:rPr lang="ko-KR" altLang="en-US" sz="4400" dirty="0"/>
                  <a:t>를 최소화 </a:t>
                </a:r>
                <a:r>
                  <a:rPr lang="en-US" altLang="ko-KR" sz="4400" dirty="0"/>
                  <a:t>(</a:t>
                </a:r>
                <a:r>
                  <a:rPr lang="ko-KR" altLang="en-US" sz="4400" dirty="0" err="1"/>
                  <a:t>변분</a:t>
                </a:r>
                <a:r>
                  <a:rPr lang="ko-KR" altLang="en-US" sz="4400" dirty="0"/>
                  <a:t> 원리</a:t>
                </a:r>
                <a:r>
                  <a:rPr lang="en-US" altLang="ko-KR" sz="4400" dirty="0"/>
                  <a:t>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4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4400" dirty="0"/>
                  <a:t>=0 (for all k), parameter</a:t>
                </a:r>
                <a:r>
                  <a:rPr lang="ko-KR" altLang="en-US" sz="4400" dirty="0"/>
                  <a:t>는 모든 계수들</a:t>
                </a:r>
                <a:endParaRPr lang="en-US" altLang="ko-KR" sz="4400" dirty="0"/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-&gt;</a:t>
                </a:r>
              </a:p>
              <a:p>
                <a:endParaRPr lang="en-US" altLang="ko-KR" sz="4400" dirty="0"/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-&gt;  </a:t>
                </a:r>
                <a:r>
                  <a:rPr lang="ko-KR" altLang="en-US" sz="4400" dirty="0"/>
                  <a:t>행렬 방정식 </a:t>
                </a:r>
                <a:r>
                  <a:rPr lang="en-US" altLang="ko-KR" sz="4400" dirty="0"/>
                  <a:t>:                               </a:t>
                </a:r>
                <a14:m>
                  <m:oMath xmlns:m="http://schemas.openxmlformats.org/officeDocument/2006/math">
                    <m:r>
                      <a:rPr lang="en-US" altLang="ko-KR" sz="4400" b="0" i="0" smtClean="0">
                        <a:latin typeface="Cambria Math" panose="02040503050406030204" pitchFamily="18" charset="0"/>
                      </a:rPr>
                      <m:t>   (</m:t>
                    </m:r>
                    <m:acc>
                      <m:accPr>
                        <m:chr m:val="̂"/>
                        <m:ctrlPr>
                          <a:rPr lang="en-US" altLang="ko-KR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ko-KR" altLang="en-US" sz="4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4400" i="1">
                        <a:latin typeface="Cambria Math" panose="02040503050406030204" pitchFamily="18" charset="0"/>
                      </a:rPr>
                      <m:t>계</m:t>
                    </m:r>
                    <m:r>
                      <a:rPr lang="ko-KR" altLang="en-US" sz="4400" i="1" smtClean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4400" i="1">
                        <a:latin typeface="Cambria Math" panose="02040503050406030204" pitchFamily="18" charset="0"/>
                      </a:rPr>
                      <m:t>행</m:t>
                    </m:r>
                    <m:r>
                      <a:rPr lang="ko-KR" altLang="en-US" sz="4400" i="1" smtClean="0">
                        <a:latin typeface="Cambria Math" panose="02040503050406030204" pitchFamily="18" charset="0"/>
                      </a:rPr>
                      <m:t>렬</m:t>
                    </m:r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sz="4400" dirty="0"/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-&gt; Trial function</a:t>
                </a:r>
                <a:r>
                  <a:rPr lang="ko-KR" altLang="en-US" sz="4400" dirty="0"/>
                  <a:t>을 </a:t>
                </a:r>
                <a:r>
                  <a:rPr lang="en-US" altLang="ko-KR" sz="4400" dirty="0"/>
                  <a:t>SHO</a:t>
                </a:r>
                <a:r>
                  <a:rPr lang="ko-KR" altLang="en-US" sz="4400" dirty="0"/>
                  <a:t>의 고유 함수로 선택했으므로                  가 됨</a:t>
                </a:r>
                <a:r>
                  <a:rPr lang="en-US" altLang="ko-KR" sz="4400" dirty="0"/>
                  <a:t>.</a:t>
                </a:r>
              </a:p>
              <a:p>
                <a:endParaRPr lang="en-US" altLang="ko-KR" sz="4400" dirty="0"/>
              </a:p>
              <a:p>
                <a:r>
                  <a:rPr lang="ko-KR" altLang="en-US" sz="4400" dirty="0"/>
                  <a:t> </a:t>
                </a:r>
                <a:endParaRPr lang="en-US" altLang="ko-KR" sz="4400" dirty="0"/>
              </a:p>
              <a:p>
                <a:endParaRPr lang="en-US" altLang="ko-KR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61CF43-65A6-F9DA-F9A2-AD9A05186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112727"/>
                <a:ext cx="20614860" cy="8070223"/>
              </a:xfrm>
              <a:prstGeom prst="rect">
                <a:avLst/>
              </a:prstGeom>
              <a:blipFill>
                <a:blip r:embed="rId8"/>
                <a:stretch>
                  <a:fillRect l="-1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DB808B23-14E1-73B9-29AD-60B1BFFE4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4418" y="5238920"/>
            <a:ext cx="9224382" cy="20917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EB9231-7037-4CAE-ACFD-B2696C01EC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8947" y="7525815"/>
            <a:ext cx="3546253" cy="14657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FA42401-C2A3-42DA-A340-4609778A5E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5800" y="8991600"/>
            <a:ext cx="2077713" cy="12268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C959E69-1950-E3DA-6320-AC425CF465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25971" y="10563058"/>
            <a:ext cx="3394444" cy="14657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AC878-163B-2FE3-CD0D-D45502509804}"/>
              </a:ext>
            </a:extLst>
          </p:cNvPr>
          <p:cNvSpPr txBox="1"/>
          <p:nvPr/>
        </p:nvSpPr>
        <p:spPr>
          <a:xfrm>
            <a:off x="11658600" y="10668000"/>
            <a:ext cx="9817100" cy="1169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000" dirty="0"/>
              <a:t>                  : </a:t>
            </a:r>
            <a:r>
              <a:rPr lang="ko-KR" altLang="en-US" sz="7000" dirty="0" err="1"/>
              <a:t>고유값</a:t>
            </a:r>
            <a:r>
              <a:rPr lang="ko-KR" altLang="en-US" sz="7000" dirty="0"/>
              <a:t> 문제</a:t>
            </a:r>
          </a:p>
        </p:txBody>
      </p:sp>
    </p:spTree>
    <p:extLst>
      <p:ext uri="{BB962C8B-B14F-4D97-AF65-F5344CB8AC3E}">
        <p14:creationId xmlns:p14="http://schemas.microsoft.com/office/powerpoint/2010/main" val="87793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0A43F-1861-38CE-AA9E-6E130614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518D05C-6D3D-0EB3-A003-3AB9F6D8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C6B81ED-5B32-E381-E65D-2EEC1D05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20027F9-0939-8AB4-01DB-3DA57CECB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E6CD541-23A8-1C90-0C58-B3036CD62233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E3DF5A3-C88B-F06D-E45F-1733F327E60D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A6C94-69A7-6841-E379-0C335D4B8C51}"/>
              </a:ext>
            </a:extLst>
          </p:cNvPr>
          <p:cNvSpPr txBox="1"/>
          <p:nvPr/>
        </p:nvSpPr>
        <p:spPr>
          <a:xfrm>
            <a:off x="4191000" y="1084075"/>
            <a:ext cx="1783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500" dirty="0"/>
              <a:t>Code </a:t>
            </a:r>
            <a:r>
              <a:rPr lang="ko-KR" altLang="en-US" sz="7500" dirty="0"/>
              <a:t>원리 </a:t>
            </a:r>
            <a:r>
              <a:rPr lang="en-US" altLang="ko-KR" sz="7500" dirty="0"/>
              <a:t>– H </a:t>
            </a:r>
            <a:r>
              <a:rPr lang="ko-KR" altLang="en-US" sz="7500" dirty="0"/>
              <a:t>행렬 계산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1071E56-882C-D9FA-BE0D-476E9A16C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0C6F9F-8BE5-FDA2-7AC4-A2E1192A0806}"/>
              </a:ext>
            </a:extLst>
          </p:cNvPr>
          <p:cNvSpPr txBox="1"/>
          <p:nvPr/>
        </p:nvSpPr>
        <p:spPr>
          <a:xfrm>
            <a:off x="3276600" y="4112727"/>
            <a:ext cx="206148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400" dirty="0"/>
          </a:p>
          <a:p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237F86-351A-242F-6990-7131A02DC505}"/>
              </a:ext>
            </a:extLst>
          </p:cNvPr>
          <p:cNvSpPr txBox="1"/>
          <p:nvPr/>
        </p:nvSpPr>
        <p:spPr>
          <a:xfrm>
            <a:off x="5634990" y="8089900"/>
            <a:ext cx="1783461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H</a:t>
            </a:r>
            <a:r>
              <a:rPr lang="ko-KR" altLang="en-US" sz="3000" dirty="0"/>
              <a:t>가 대칭일 경우 보통 그 고유 함수는 바닥 상태의 경우 </a:t>
            </a:r>
            <a:r>
              <a:rPr lang="en-US" altLang="ko-KR" sz="3000" dirty="0"/>
              <a:t>even function, 1</a:t>
            </a:r>
            <a:r>
              <a:rPr lang="en-US" altLang="ko-KR" sz="3000" baseline="30000" dirty="0"/>
              <a:t>st</a:t>
            </a:r>
            <a:r>
              <a:rPr lang="ko-KR" altLang="en-US" sz="3000" dirty="0"/>
              <a:t> </a:t>
            </a:r>
            <a:r>
              <a:rPr lang="en-US" altLang="ko-KR" sz="3000" dirty="0"/>
              <a:t>excited</a:t>
            </a:r>
            <a:r>
              <a:rPr lang="ko-KR" altLang="en-US" sz="3000" dirty="0"/>
              <a:t> 상태는 </a:t>
            </a:r>
            <a:r>
              <a:rPr lang="en-US" altLang="ko-KR" sz="3000" dirty="0"/>
              <a:t>odd function </a:t>
            </a:r>
            <a:r>
              <a:rPr lang="ko-KR" altLang="en-US" sz="3000" dirty="0"/>
              <a:t>이므로</a:t>
            </a:r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/>
              <a:t>함수 호출에서의 </a:t>
            </a:r>
            <a:r>
              <a:rPr lang="en-US" altLang="ko-KR" sz="3000" dirty="0"/>
              <a:t>parity </a:t>
            </a:r>
            <a:r>
              <a:rPr lang="ko-KR" altLang="en-US" sz="3000" dirty="0"/>
              <a:t>에 따라서 </a:t>
            </a:r>
            <a:r>
              <a:rPr lang="en-US" altLang="ko-KR" sz="3000" dirty="0"/>
              <a:t>Even function </a:t>
            </a:r>
            <a:r>
              <a:rPr lang="ko-KR" altLang="en-US" sz="3000" dirty="0"/>
              <a:t>혹은 </a:t>
            </a:r>
            <a:r>
              <a:rPr lang="en-US" altLang="ko-KR" sz="3000" dirty="0"/>
              <a:t>Odd function </a:t>
            </a:r>
            <a:r>
              <a:rPr lang="ko-KR" altLang="en-US" sz="3000" dirty="0"/>
              <a:t>들만 모은 </a:t>
            </a:r>
            <a:r>
              <a:rPr lang="en-US" altLang="ko-KR" sz="3000" dirty="0"/>
              <a:t>library </a:t>
            </a:r>
            <a:r>
              <a:rPr lang="ko-KR" altLang="en-US" sz="3000" dirty="0"/>
              <a:t>생성</a:t>
            </a:r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D273926-115A-E0F8-5038-1792BB933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786" y="3108235"/>
            <a:ext cx="12040235" cy="45879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A6076C6-EDFF-B9C9-F2D0-5C215AA50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2400" y="8701972"/>
            <a:ext cx="4731570" cy="27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46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2EA12-0989-9DB3-FED5-D1673353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F9EACDF-4841-E451-8FB6-090DE78F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2E286E-7614-23A2-3F0A-E816CC70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5E1ECC-31ED-6249-A069-0E8C05740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9B6E35A-6AEB-484A-BC83-49A31C9D16A6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D00CF03-7925-E9FB-473C-6783D3B9D612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257CF-4329-A482-1D88-401B3E7FD681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Code </a:t>
            </a:r>
            <a:r>
              <a:rPr lang="ko-KR" altLang="en-US" sz="9000" dirty="0"/>
              <a:t>원리 </a:t>
            </a:r>
            <a:r>
              <a:rPr lang="en-US" altLang="ko-KR" sz="9000" dirty="0"/>
              <a:t>– </a:t>
            </a:r>
            <a:r>
              <a:rPr lang="en-US" altLang="ko-KR" sz="7500" dirty="0"/>
              <a:t>H </a:t>
            </a:r>
            <a:r>
              <a:rPr lang="ko-KR" altLang="en-US" sz="7500" dirty="0"/>
              <a:t>행렬 계산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825BBB0-6030-A817-F599-D18550BA4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70E27C-3A5E-150E-C386-C8611CE47509}"/>
              </a:ext>
            </a:extLst>
          </p:cNvPr>
          <p:cNvSpPr txBox="1"/>
          <p:nvPr/>
        </p:nvSpPr>
        <p:spPr>
          <a:xfrm>
            <a:off x="3276600" y="4112727"/>
            <a:ext cx="206148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400" dirty="0"/>
          </a:p>
          <a:p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3F2BD2-3E03-F348-947F-D36A47215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3210953"/>
            <a:ext cx="8534400" cy="4622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1E05C0-2021-BDEE-B328-3E9FD4481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6969" y="4771130"/>
            <a:ext cx="9724831" cy="1590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24C69-9786-6464-0894-47587C8ED5D9}"/>
                  </a:ext>
                </a:extLst>
              </p:cNvPr>
              <p:cNvSpPr txBox="1"/>
              <p:nvPr/>
            </p:nvSpPr>
            <p:spPr>
              <a:xfrm>
                <a:off x="11923642" y="3305300"/>
                <a:ext cx="11393557" cy="11639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운동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에</m:t>
                      </m:r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너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지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𝑆𝐻𝑂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500" dirty="0"/>
                            <m:t> 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𝑆𝐻𝑂</m:t>
                              </m:r>
                            </m:sub>
                          </m:sSub>
                        </m:e>
                      </m:d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의　이차　미분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계</m:t>
                      </m:r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산</m:t>
                      </m:r>
                      <m:r>
                        <m:rPr>
                          <m:nor/>
                        </m:rPr>
                        <a:rPr lang="ko-KR" altLang="en-US" sz="2500"/>
                        <m:t>을 피하기 위해</m:t>
                      </m:r>
                      <m:r>
                        <m:rPr>
                          <m:nor/>
                        </m:rPr>
                        <a:rPr lang="en-US" altLang="ko-KR" sz="2500"/>
                        <m:t>,</m:t>
                      </m:r>
                      <m:r>
                        <m:rPr>
                          <m:nor/>
                        </m:rPr>
                        <a:rPr lang="en-US" altLang="ko-KR" sz="2500" b="0" i="0" smtClean="0"/>
                        <m:t> </m:t>
                      </m:r>
                    </m:oMath>
                  </m:oMathPara>
                </a14:m>
                <a:endParaRPr lang="en-US" altLang="ko-KR" sz="2500" b="0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다</m:t>
                      </m:r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음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과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같</m:t>
                      </m:r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를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분</m:t>
                      </m:r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해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하</m:t>
                      </m:r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여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렬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요</m:t>
                      </m:r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소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계</m:t>
                      </m:r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산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24C69-9786-6464-0894-47587C8ED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642" y="3305300"/>
                <a:ext cx="11393557" cy="1163973"/>
              </a:xfrm>
              <a:prstGeom prst="rect">
                <a:avLst/>
              </a:prstGeom>
              <a:blipFill>
                <a:blip r:embed="rId9"/>
                <a:stretch>
                  <a:fillRect b="-78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52ABEE8-E969-5B92-ADE0-40B1C9E9F611}"/>
              </a:ext>
            </a:extLst>
          </p:cNvPr>
          <p:cNvSpPr txBox="1"/>
          <p:nvPr/>
        </p:nvSpPr>
        <p:spPr>
          <a:xfrm>
            <a:off x="6596379" y="8382000"/>
            <a:ext cx="167208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Term 1</a:t>
            </a:r>
            <a:r>
              <a:rPr lang="ko-KR" altLang="en-US" sz="3000" dirty="0"/>
              <a:t>은 </a:t>
            </a:r>
            <a:r>
              <a:rPr lang="en-US" altLang="ko-KR" sz="3000" dirty="0"/>
              <a:t>[</a:t>
            </a:r>
            <a:r>
              <a:rPr lang="en-US" altLang="ko-KR" sz="3000" dirty="0" err="1">
                <a:solidFill>
                  <a:srgbClr val="0070C0"/>
                </a:solidFill>
              </a:rPr>
              <a:t>H_sho_ij</a:t>
            </a:r>
            <a:r>
              <a:rPr lang="en-US" altLang="ko-KR" sz="3000" dirty="0">
                <a:solidFill>
                  <a:srgbClr val="0070C0"/>
                </a:solidFill>
              </a:rPr>
              <a:t> = (</a:t>
            </a:r>
            <a:r>
              <a:rPr lang="en-US" altLang="ko-KR" sz="3000" dirty="0" err="1">
                <a:solidFill>
                  <a:srgbClr val="0070C0"/>
                </a:solidFill>
              </a:rPr>
              <a:t>n_i</a:t>
            </a:r>
            <a:r>
              <a:rPr lang="en-US" altLang="ko-KR" sz="3000" dirty="0">
                <a:solidFill>
                  <a:srgbClr val="0070C0"/>
                </a:solidFill>
              </a:rPr>
              <a:t> + 0.5) if (</a:t>
            </a:r>
            <a:r>
              <a:rPr lang="en-US" altLang="ko-KR" sz="3000" dirty="0" err="1">
                <a:solidFill>
                  <a:srgbClr val="0070C0"/>
                </a:solidFill>
              </a:rPr>
              <a:t>i</a:t>
            </a:r>
            <a:r>
              <a:rPr lang="en-US" altLang="ko-KR" sz="3000" dirty="0">
                <a:solidFill>
                  <a:srgbClr val="0070C0"/>
                </a:solidFill>
              </a:rPr>
              <a:t> == j) else 0.0</a:t>
            </a:r>
            <a:r>
              <a:rPr lang="en-US" altLang="ko-KR" sz="3000" dirty="0"/>
              <a:t>]</a:t>
            </a:r>
            <a:r>
              <a:rPr lang="ko-KR" altLang="en-US" sz="3000" dirty="0"/>
              <a:t>로 수치 적분 불필요</a:t>
            </a:r>
            <a:r>
              <a:rPr lang="en-US" altLang="ko-KR" sz="3000" dirty="0"/>
              <a:t>. </a:t>
            </a:r>
          </a:p>
          <a:p>
            <a:endParaRPr lang="en-US" altLang="ko-KR" sz="3000" dirty="0"/>
          </a:p>
          <a:p>
            <a:r>
              <a:rPr lang="en-US" altLang="ko-KR" sz="3000" dirty="0"/>
              <a:t>Term 2</a:t>
            </a:r>
            <a:r>
              <a:rPr lang="ko-KR" altLang="en-US" sz="3000" dirty="0"/>
              <a:t>는 </a:t>
            </a:r>
            <a:r>
              <a:rPr lang="en-US" altLang="ko-KR" sz="3000" dirty="0"/>
              <a:t>[</a:t>
            </a:r>
            <a:r>
              <a:rPr lang="sv-SE" altLang="ko-KR" sz="3000" dirty="0">
                <a:solidFill>
                  <a:srgbClr val="0070C0"/>
                </a:solidFill>
              </a:rPr>
              <a:t>integrand_V_delta = basis[i] * V_delta_vals * basis[j]</a:t>
            </a:r>
            <a:r>
              <a:rPr lang="sv-SE" altLang="ko-KR" sz="3000" dirty="0"/>
              <a:t>], [</a:t>
            </a:r>
            <a:r>
              <a:rPr lang="sv-SE" altLang="ko-KR" sz="3000" dirty="0">
                <a:solidFill>
                  <a:srgbClr val="0070C0"/>
                </a:solidFill>
              </a:rPr>
              <a:t>V_delta_ij = np.trapezoid(integrand_V_delta, X_GRID)</a:t>
            </a:r>
            <a:r>
              <a:rPr lang="en-US" altLang="ko-KR" sz="3000" dirty="0"/>
              <a:t>]</a:t>
            </a:r>
          </a:p>
          <a:p>
            <a:r>
              <a:rPr lang="en-US" altLang="ko-KR" sz="3000" dirty="0" err="1"/>
              <a:t>Numpy</a:t>
            </a:r>
            <a:r>
              <a:rPr lang="en-US" altLang="ko-KR" sz="3000" dirty="0"/>
              <a:t> </a:t>
            </a:r>
            <a:r>
              <a:rPr lang="ko-KR" altLang="en-US" sz="3000" dirty="0"/>
              <a:t>함수 </a:t>
            </a:r>
            <a:r>
              <a:rPr lang="en-US" altLang="ko-KR" sz="3000" dirty="0"/>
              <a:t>(</a:t>
            </a:r>
            <a:r>
              <a:rPr lang="en-US" altLang="ko-KR" sz="3000" dirty="0" err="1"/>
              <a:t>np.trapezoid</a:t>
            </a:r>
            <a:r>
              <a:rPr lang="en-US" altLang="ko-KR" sz="3000" dirty="0"/>
              <a:t>)</a:t>
            </a:r>
            <a:r>
              <a:rPr lang="ko-KR" altLang="en-US" sz="3000" dirty="0"/>
              <a:t>으로 수치 적분</a:t>
            </a:r>
            <a:r>
              <a:rPr lang="en-US" altLang="ko-KR" sz="3000" dirty="0"/>
              <a:t>.</a:t>
            </a:r>
          </a:p>
          <a:p>
            <a:endParaRPr lang="en-US" altLang="ko-KR" sz="3000" dirty="0"/>
          </a:p>
          <a:p>
            <a:r>
              <a:rPr lang="ko-KR" altLang="en-US" sz="3000" b="1" dirty="0"/>
              <a:t>최종 </a:t>
            </a:r>
            <a:r>
              <a:rPr lang="en-US" altLang="ko-KR" sz="3000" b="1" dirty="0"/>
              <a:t>H </a:t>
            </a:r>
            <a:r>
              <a:rPr lang="ko-KR" altLang="en-US" sz="3000" b="1" dirty="0"/>
              <a:t>행렬</a:t>
            </a:r>
            <a:r>
              <a:rPr lang="en-US" altLang="ko-KR" sz="3000" b="1" dirty="0"/>
              <a:t>:</a:t>
            </a:r>
            <a:r>
              <a:rPr lang="ko-KR" altLang="en-US" sz="3000" dirty="0"/>
              <a:t> 두 항을 더하여 최종 </a:t>
            </a:r>
            <a:r>
              <a:rPr lang="ko-KR" altLang="en-US" sz="3000" dirty="0" err="1"/>
              <a:t>해밀토니안</a:t>
            </a:r>
            <a:r>
              <a:rPr lang="ko-KR" altLang="en-US" sz="3000" dirty="0"/>
              <a:t> 행렬 완성</a:t>
            </a:r>
            <a:r>
              <a:rPr lang="en-US" altLang="ko-KR" sz="3000" dirty="0"/>
              <a:t>. </a:t>
            </a:r>
          </a:p>
          <a:p>
            <a:r>
              <a:rPr lang="ko-KR" altLang="en-US" sz="3000" dirty="0"/>
              <a:t>이때</a:t>
            </a:r>
            <a:r>
              <a:rPr lang="en-US" altLang="ko-KR" sz="3000" dirty="0"/>
              <a:t>, H</a:t>
            </a:r>
            <a:r>
              <a:rPr lang="ko-KR" altLang="en-US" sz="3000" dirty="0"/>
              <a:t>는 대칭 행렬이므로 </a:t>
            </a:r>
            <a:r>
              <a:rPr lang="en-US" altLang="ko-KR" sz="3000" dirty="0"/>
              <a:t>[</a:t>
            </a:r>
            <a:r>
              <a:rPr lang="en-US" altLang="ko-KR" sz="3000" dirty="0">
                <a:solidFill>
                  <a:srgbClr val="0070C0"/>
                </a:solidFill>
              </a:rPr>
              <a:t>for j in range(</a:t>
            </a:r>
            <a:r>
              <a:rPr lang="en-US" altLang="ko-KR" sz="3000" dirty="0" err="1">
                <a:solidFill>
                  <a:srgbClr val="0070C0"/>
                </a:solidFill>
              </a:rPr>
              <a:t>i</a:t>
            </a:r>
            <a:r>
              <a:rPr lang="en-US" altLang="ko-KR" sz="3000" dirty="0">
                <a:solidFill>
                  <a:srgbClr val="0070C0"/>
                </a:solidFill>
              </a:rPr>
              <a:t>, N):</a:t>
            </a:r>
            <a:r>
              <a:rPr lang="en-US" altLang="ko-KR" sz="3000" dirty="0"/>
              <a:t> ]</a:t>
            </a:r>
            <a:r>
              <a:rPr lang="ko-KR" altLang="en-US" sz="3000" dirty="0"/>
              <a:t>으로 상 삼각 행렬만 계산 후 </a:t>
            </a:r>
            <a:r>
              <a:rPr lang="en-US" altLang="ko-KR" sz="3000" dirty="0"/>
              <a:t>[</a:t>
            </a:r>
            <a:r>
              <a:rPr lang="pt-BR" altLang="ko-KR" sz="3000" dirty="0">
                <a:solidFill>
                  <a:srgbClr val="0070C0"/>
                </a:solidFill>
              </a:rPr>
              <a:t>if i != j: H[j, i] = H[i, j]</a:t>
            </a:r>
            <a:r>
              <a:rPr lang="en-US" altLang="ko-KR" sz="3000" dirty="0"/>
              <a:t>]</a:t>
            </a:r>
            <a:r>
              <a:rPr lang="ko-KR" altLang="en-US" sz="3000" dirty="0"/>
              <a:t>로 하 삼각 행렬을 채움</a:t>
            </a:r>
            <a:r>
              <a:rPr lang="en-US" altLang="ko-KR" sz="3000" dirty="0"/>
              <a:t>.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49FC8-814C-5C16-F817-1E31EBD42611}"/>
                  </a:ext>
                </a:extLst>
              </p:cNvPr>
              <p:cNvSpPr txBox="1"/>
              <p:nvPr/>
            </p:nvSpPr>
            <p:spPr>
              <a:xfrm>
                <a:off x="17704352" y="1460500"/>
                <a:ext cx="12374216" cy="1052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40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4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sz="4000" dirty="0"/>
                  <a:t> </a:t>
                </a:r>
                <a:r>
                  <a:rPr lang="en-US" altLang="ko-KR" sz="4000" dirty="0"/>
                  <a:t>+ V(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4000" dirty="0"/>
                  <a:t>)</a:t>
                </a:r>
                <a:r>
                  <a:rPr lang="ko-KR" altLang="en-US" sz="4000" dirty="0"/>
                  <a:t> 　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49FC8-814C-5C16-F817-1E31EBD42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352" y="1460500"/>
                <a:ext cx="12374216" cy="1052596"/>
              </a:xfrm>
              <a:prstGeom prst="rect">
                <a:avLst/>
              </a:prstGeom>
              <a:blipFill>
                <a:blip r:embed="rId10"/>
                <a:stretch>
                  <a:fillRect b="-12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94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1941-016E-E3E5-0D8C-82861CBE5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C204EBF-0D2E-5DEB-5908-1A872C03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6242A99-4540-73D5-EC4A-E07841EC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6151D7-E256-8028-9007-0EC1B7DBA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DC694A6-0431-6E67-5DDC-D205A6A0FAA0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E688E3-B2A8-B2CF-1F18-8A9D546B2660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B463F-EA98-584C-BD45-8399883B9B1B}"/>
              </a:ext>
            </a:extLst>
          </p:cNvPr>
          <p:cNvSpPr txBox="1"/>
          <p:nvPr/>
        </p:nvSpPr>
        <p:spPr>
          <a:xfrm>
            <a:off x="4191000" y="1084075"/>
            <a:ext cx="1783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500" dirty="0"/>
              <a:t>Code </a:t>
            </a:r>
            <a:r>
              <a:rPr lang="ko-KR" altLang="en-US" sz="7500" dirty="0"/>
              <a:t>원리 </a:t>
            </a:r>
            <a:r>
              <a:rPr lang="en-US" altLang="ko-KR" sz="7500" dirty="0"/>
              <a:t>– </a:t>
            </a:r>
            <a:r>
              <a:rPr lang="ko-KR" altLang="en-US" sz="7500" dirty="0" err="1"/>
              <a:t>변분</a:t>
            </a:r>
            <a:r>
              <a:rPr lang="ko-KR" altLang="en-US" sz="7500" dirty="0"/>
              <a:t> 원리 </a:t>
            </a:r>
            <a:r>
              <a:rPr lang="en-US" altLang="ko-KR" sz="7500" dirty="0"/>
              <a:t>: </a:t>
            </a:r>
            <a:r>
              <a:rPr lang="ko-KR" altLang="en-US" sz="7500" dirty="0"/>
              <a:t>행렬 방정식</a:t>
            </a:r>
            <a:r>
              <a:rPr lang="en-US" altLang="ko-KR" sz="7500" dirty="0"/>
              <a:t> </a:t>
            </a:r>
            <a:endParaRPr lang="ko-KR" altLang="en-US" sz="75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8B6755E-1A75-D114-D3CB-77A093192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D2F705-2B11-3271-7554-EBC338907D74}"/>
              </a:ext>
            </a:extLst>
          </p:cNvPr>
          <p:cNvSpPr txBox="1"/>
          <p:nvPr/>
        </p:nvSpPr>
        <p:spPr>
          <a:xfrm>
            <a:off x="3276600" y="4112727"/>
            <a:ext cx="206148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400" dirty="0"/>
          </a:p>
          <a:p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9E6824-2AB4-4ACD-B531-0D2C06A7DAAB}"/>
                  </a:ext>
                </a:extLst>
              </p:cNvPr>
              <p:cNvSpPr txBox="1"/>
              <p:nvPr/>
            </p:nvSpPr>
            <p:spPr>
              <a:xfrm>
                <a:off x="6096000" y="8518200"/>
                <a:ext cx="15468600" cy="3782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3500" i="1" smtClean="0">
                        <a:latin typeface="Cambria Math" panose="02040503050406030204" pitchFamily="18" charset="0"/>
                      </a:rPr>
                      <m:t>내</m:t>
                    </m:r>
                    <m:r>
                      <a:rPr lang="ko-KR" altLang="en-US" sz="3500" i="1">
                        <a:latin typeface="Cambria Math" panose="02040503050406030204" pitchFamily="18" charset="0"/>
                      </a:rPr>
                      <m:t>장</m:t>
                    </m:r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500" i="1">
                        <a:latin typeface="Cambria Math" panose="02040503050406030204" pitchFamily="18" charset="0"/>
                      </a:rPr>
                      <m:t>함</m:t>
                    </m:r>
                    <m:r>
                      <a:rPr lang="ko-KR" altLang="en-US" sz="3500" i="1" smtClean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𝑙𝑖𝑛𝑎𝑙𝑔</m:t>
                        </m:r>
                        <m:r>
                          <a:rPr lang="en-US" altLang="ko-KR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𝑒𝑖𝑔h</m:t>
                        </m:r>
                        <m:d>
                          <m:dPr>
                            <m:ctrlPr>
                              <a:rPr lang="en-US" altLang="ko-KR" sz="3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d>
                    <m:r>
                      <a:rPr lang="ko-KR" altLang="en-US" sz="3500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500" i="1">
                        <a:latin typeface="Cambria Math" panose="02040503050406030204" pitchFamily="18" charset="0"/>
                      </a:rPr>
                      <m:t>대</m:t>
                    </m:r>
                  </m:oMath>
                </a14:m>
                <a:r>
                  <a:rPr lang="ko-KR" altLang="en-US" sz="3500" dirty="0"/>
                  <a:t>칭 행렬 </a:t>
                </a:r>
                <a:r>
                  <a:rPr lang="en-US" altLang="ko-KR" sz="3500" dirty="0"/>
                  <a:t>H</a:t>
                </a:r>
                <a:r>
                  <a:rPr lang="ko-KR" altLang="en-US" sz="3500" dirty="0"/>
                  <a:t>에 대해 </a:t>
                </a:r>
                <a:r>
                  <a:rPr lang="en-US" altLang="ko-KR" sz="3500" dirty="0"/>
                  <a:t>eigenvalues, eigenvectors </a:t>
                </a:r>
                <a:r>
                  <a:rPr lang="ko-KR" altLang="en-US" sz="3500" dirty="0"/>
                  <a:t>계산</a:t>
                </a:r>
                <a:endParaRPr lang="en-US" altLang="ko-KR" sz="3500" dirty="0"/>
              </a:p>
              <a:p>
                <a:endParaRPr lang="en-US" altLang="ko-KR" sz="3500" dirty="0"/>
              </a:p>
              <a:p>
                <a:r>
                  <a:rPr lang="en-US" altLang="ko-KR" sz="3500" dirty="0">
                    <a:solidFill>
                      <a:srgbClr val="0070C0"/>
                    </a:solidFill>
                  </a:rPr>
                  <a:t>evals[0] </a:t>
                </a:r>
                <a:r>
                  <a:rPr lang="en-US" altLang="ko-KR" sz="3500" dirty="0"/>
                  <a:t>: </a:t>
                </a:r>
                <a:r>
                  <a:rPr lang="ko-KR" altLang="en-US" sz="3500" dirty="0" err="1"/>
                  <a:t>고유값들</a:t>
                </a:r>
                <a:r>
                  <a:rPr lang="ko-KR" altLang="en-US" sz="3500" dirty="0"/>
                  <a:t> 중 가장 작은 값</a:t>
                </a:r>
                <a:r>
                  <a:rPr lang="ko-KR" altLang="en-US" sz="3500" dirty="0">
                    <a:solidFill>
                      <a:srgbClr val="0070C0"/>
                    </a:solidFill>
                  </a:rPr>
                  <a:t> </a:t>
                </a:r>
                <a:endParaRPr lang="en-US" altLang="ko-KR" sz="3500" dirty="0">
                  <a:solidFill>
                    <a:srgbClr val="0070C0"/>
                  </a:solidFill>
                </a:endParaRPr>
              </a:p>
              <a:p>
                <a:endParaRPr lang="en-US" altLang="ko-KR" sz="3500" dirty="0">
                  <a:solidFill>
                    <a:srgbClr val="0070C0"/>
                  </a:solidFill>
                </a:endParaRPr>
              </a:p>
              <a:p>
                <a:r>
                  <a:rPr lang="en-US" altLang="ko-KR" sz="3500" dirty="0" err="1">
                    <a:solidFill>
                      <a:srgbClr val="0070C0"/>
                    </a:solidFill>
                  </a:rPr>
                  <a:t>evecs</a:t>
                </a:r>
                <a:r>
                  <a:rPr lang="en-US" altLang="ko-KR" sz="3500" dirty="0">
                    <a:solidFill>
                      <a:srgbClr val="0070C0"/>
                    </a:solidFill>
                  </a:rPr>
                  <a:t>[: , 0]</a:t>
                </a:r>
                <a:r>
                  <a:rPr lang="ko-KR" altLang="en-US" sz="35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3500" dirty="0"/>
                  <a:t>:</a:t>
                </a:r>
                <a:r>
                  <a:rPr lang="ko-KR" altLang="en-US" sz="3500" dirty="0"/>
                  <a:t> 가장 작은 </a:t>
                </a:r>
                <a:r>
                  <a:rPr lang="ko-KR" altLang="en-US" sz="3500" dirty="0" err="1"/>
                  <a:t>고유값에</a:t>
                </a:r>
                <a:r>
                  <a:rPr lang="ko-KR" altLang="en-US" sz="3500" dirty="0"/>
                  <a:t> 해당하는 고유 벡터</a:t>
                </a:r>
                <a:r>
                  <a:rPr lang="en-US" altLang="ko-KR" sz="3500" dirty="0"/>
                  <a:t>(</a:t>
                </a:r>
                <a:r>
                  <a:rPr lang="ko-KR" altLang="en-US" sz="3500" dirty="0"/>
                  <a:t>가장 낮은 상태의 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3500" dirty="0"/>
                  <a:t> </a:t>
                </a:r>
                <a:r>
                  <a:rPr lang="ko-KR" altLang="en-US" sz="3500" dirty="0"/>
                  <a:t>벡터</a:t>
                </a:r>
                <a:r>
                  <a:rPr lang="en-US" altLang="ko-KR" sz="3500" dirty="0"/>
                  <a:t>)</a:t>
                </a:r>
              </a:p>
              <a:p>
                <a:endParaRPr lang="ko-KR" altLang="en-US" sz="3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9E6824-2AB4-4ACD-B531-0D2C06A7D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518200"/>
                <a:ext cx="15468600" cy="3782574"/>
              </a:xfrm>
              <a:prstGeom prst="rect">
                <a:avLst/>
              </a:prstGeom>
              <a:blipFill>
                <a:blip r:embed="rId7"/>
                <a:stretch>
                  <a:fillRect l="-1734" t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B29C9E2D-004B-4507-14F4-8B805F10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840" y="3209425"/>
            <a:ext cx="11768560" cy="42865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FBB672-BCDE-9022-6F40-6C5E90D5FA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4578" y="1143867"/>
            <a:ext cx="3394444" cy="14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7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6C2C6-1AE1-15E5-68D5-84221AAF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3042F1-8DA5-D97E-1D2C-17C332374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4" y="360337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BCDC7D8-96FD-DCFA-F74C-ACC318F0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33A7B12-32F4-5D75-E42A-3C34B3FE2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5DAB25-F37F-3E36-3FB4-F46B67E38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13A287F-B4A6-6E4B-30F2-3E4348261686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36A3633-430C-0378-615C-84965CE58AB0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DE1C6-60AC-B681-9E13-6D773CD15DF5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Trial function </a:t>
            </a:r>
            <a:r>
              <a:rPr lang="ko-KR" altLang="en-US" sz="9000" dirty="0"/>
              <a:t>선택 이유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ECD0DD7-3B84-3558-385C-20EA5676C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7855E8-A8FD-7310-D1FB-E6AC0036ACA1}"/>
                  </a:ext>
                </a:extLst>
              </p:cNvPr>
              <p:cNvSpPr txBox="1"/>
              <p:nvPr/>
            </p:nvSpPr>
            <p:spPr>
              <a:xfrm>
                <a:off x="3303104" y="5813565"/>
                <a:ext cx="20614860" cy="4832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altLang="ko-KR" sz="4400" dirty="0"/>
                  <a:t>Complete basis</a:t>
                </a:r>
              </a:p>
              <a:p>
                <a:pPr marL="742950" indent="-742950">
                  <a:buAutoNum type="arabicPeriod"/>
                </a:pPr>
                <a:endParaRPr lang="en-US" altLang="ko-KR" sz="4400" dirty="0"/>
              </a:p>
              <a:p>
                <a:pPr marL="742950" indent="-742950">
                  <a:buAutoNum type="arabicPeriod"/>
                </a:pPr>
                <a:r>
                  <a:rPr lang="en-US" altLang="ko-KR" sz="4400" dirty="0"/>
                  <a:t>Orthonormality </a:t>
                </a:r>
                <a:r>
                  <a:rPr lang="ko-KR" altLang="en-US" sz="4400" dirty="0"/>
                  <a:t>직교</a:t>
                </a:r>
                <a:r>
                  <a:rPr lang="en-US" altLang="ko-KR" sz="4400" dirty="0"/>
                  <a:t>, </a:t>
                </a:r>
                <a:r>
                  <a:rPr lang="ko-KR" altLang="en-US" sz="4400" dirty="0"/>
                  <a:t>정규성</a:t>
                </a:r>
                <a:endParaRPr lang="en-US" altLang="ko-KR" sz="4400" dirty="0"/>
              </a:p>
              <a:p>
                <a:pPr marL="742950" indent="-742950">
                  <a:buAutoNum type="arabicPeriod"/>
                </a:pPr>
                <a:endParaRPr lang="en-US" altLang="ko-KR" sz="4400" dirty="0"/>
              </a:p>
              <a:p>
                <a:r>
                  <a:rPr lang="en-US" altLang="ko-KR" sz="4400" dirty="0"/>
                  <a:t>3. n=even,</a:t>
                </a:r>
                <a:r>
                  <a:rPr lang="ko-KR" altLang="en-US" sz="4400" dirty="0"/>
                  <a:t> </a:t>
                </a:r>
                <a:r>
                  <a:rPr lang="en-US" altLang="ko-KR" sz="4400" dirty="0"/>
                  <a:t>odd</a:t>
                </a:r>
                <a:r>
                  <a:rPr lang="ko-KR" altLang="en-US" sz="4400" dirty="0"/>
                  <a:t>에 따른 함수의 </a:t>
                </a:r>
                <a:r>
                  <a:rPr lang="en-US" altLang="ko-KR" sz="4400" dirty="0"/>
                  <a:t>parity</a:t>
                </a:r>
                <a:r>
                  <a:rPr lang="ko-KR" altLang="en-US" sz="4400" dirty="0"/>
                  <a:t>가 </a:t>
                </a:r>
                <a:r>
                  <a:rPr lang="en-US" altLang="ko-KR" sz="4400" dirty="0"/>
                  <a:t>even function </a:t>
                </a:r>
                <a:r>
                  <a:rPr lang="ko-KR" altLang="en-US" sz="4400" dirty="0"/>
                  <a:t>과 </a:t>
                </a:r>
                <a:r>
                  <a:rPr lang="en-US" altLang="ko-KR" sz="4400" dirty="0"/>
                  <a:t>odd function </a:t>
                </a:r>
                <a:r>
                  <a:rPr lang="ko-KR" altLang="en-US" sz="4400" dirty="0"/>
                  <a:t>으로 나뉜다</a:t>
                </a:r>
                <a:r>
                  <a:rPr lang="en-US" altLang="ko-KR" sz="4400" dirty="0"/>
                  <a:t>.</a:t>
                </a:r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4. </a:t>
                </a:r>
                <a:r>
                  <a:rPr lang="ko-KR" altLang="en-US" sz="4400" dirty="0"/>
                  <a:t>대칭 </a:t>
                </a:r>
                <a:r>
                  <a:rPr lang="ko-KR" altLang="en-US" sz="4400" dirty="0" err="1"/>
                  <a:t>퍼텐셜들은</a:t>
                </a:r>
                <a:r>
                  <a:rPr lang="ko-KR" altLang="en-US" sz="4400" dirty="0"/>
                  <a:t> 바닥 상태 혹은 그 근처에서 </a:t>
                </a:r>
                <a:r>
                  <a:rPr lang="en-US" altLang="ko-KR" sz="4400" dirty="0"/>
                  <a:t>V</a:t>
                </a:r>
                <a14:m>
                  <m:oMath xmlns:m="http://schemas.openxmlformats.org/officeDocument/2006/math">
                    <m:r>
                      <a:rPr lang="en-US" altLang="ko-K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4400" dirty="0"/>
                  <a:t>과 모양이 비슷할 것 같다</a:t>
                </a:r>
                <a:r>
                  <a:rPr lang="en-US" altLang="ko-KR" sz="4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7855E8-A8FD-7310-D1FB-E6AC0036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104" y="5813565"/>
                <a:ext cx="20614860" cy="4832092"/>
              </a:xfrm>
              <a:prstGeom prst="rect">
                <a:avLst/>
              </a:prstGeom>
              <a:blipFill>
                <a:blip r:embed="rId8"/>
                <a:stretch>
                  <a:fillRect l="-1242" t="-3030" b="-5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864EC7CF-61F1-2368-9AF6-88285C7E2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6377" y="3390900"/>
            <a:ext cx="11450247" cy="23447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35D151-CE2C-A660-11E5-45109FB4DA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193" y="3276600"/>
            <a:ext cx="8444607" cy="24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1F373-FE0F-0553-E590-41E106A3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4B07CE-C2AF-1152-5C7D-305E84AF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A79C1B-2A66-2286-4DC2-85FEEF99F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F3C4341-CE40-2E77-F652-E7D863731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EED3A91-904E-1F2E-219C-E28CD8DC1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0263B52-647E-B6AD-CAA1-2AF78CE02F31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AFAC6B3-960E-E204-4FF4-03CA1E6E7616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EE372-1BBF-8E34-ABA4-7BCFCB056190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Code </a:t>
            </a:r>
            <a:r>
              <a:rPr lang="ko-KR" altLang="en-US" sz="9000" dirty="0"/>
              <a:t>에서의 적분 근사 설정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000E92B-25EA-5736-93BB-4E8C4C1AA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76F432-C635-9901-DE0A-3AF23483EC78}"/>
                  </a:ext>
                </a:extLst>
              </p:cNvPr>
              <p:cNvSpPr txBox="1"/>
              <p:nvPr/>
            </p:nvSpPr>
            <p:spPr>
              <a:xfrm>
                <a:off x="3311940" y="3657600"/>
                <a:ext cx="20614860" cy="5751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ko-KR" altLang="en-US" sz="4400" dirty="0"/>
                  <a:t>유한한 적분 범위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sz="4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ko-KR" sz="44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pt-BR" altLang="ko-KR" sz="44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/>
                    </m:nary>
                  </m:oMath>
                </a14:m>
                <a:r>
                  <a:rPr lang="en-US" altLang="ko-KR" sz="4400" dirty="0"/>
                  <a:t> -&gt;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/>
                    </m:nary>
                  </m:oMath>
                </a14:m>
                <a:r>
                  <a:rPr lang="en-US" altLang="ko-KR" sz="4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ko-KR" sz="4400" dirty="0"/>
                  <a:t>)</a:t>
                </a:r>
              </a:p>
              <a:p>
                <a:pPr marL="742950" indent="-742950">
                  <a:buAutoNum type="arabicPeriod"/>
                </a:pPr>
                <a:endParaRPr lang="en-US" altLang="ko-KR" sz="4400" dirty="0"/>
              </a:p>
              <a:p>
                <a:pPr marL="742950" indent="-742950">
                  <a:buAutoNum type="arabicPeriod"/>
                </a:pPr>
                <a:r>
                  <a:rPr lang="en-US" altLang="ko-KR" sz="4400" dirty="0" err="1"/>
                  <a:t>Numpy</a:t>
                </a:r>
                <a:r>
                  <a:rPr lang="en-US" altLang="ko-KR" sz="4400" dirty="0"/>
                  <a:t> </a:t>
                </a:r>
                <a:r>
                  <a:rPr lang="ko-KR" altLang="en-US" sz="4400" dirty="0"/>
                  <a:t>함수 </a:t>
                </a:r>
                <a:r>
                  <a:rPr lang="en-US" altLang="ko-KR" sz="4400" dirty="0"/>
                  <a:t>: </a:t>
                </a:r>
                <a:r>
                  <a:rPr lang="en-US" altLang="ko-KR" sz="4400" dirty="0" err="1"/>
                  <a:t>np.trapezoid</a:t>
                </a:r>
                <a:r>
                  <a:rPr lang="en-US" altLang="ko-KR" sz="4400" dirty="0"/>
                  <a:t> (</a:t>
                </a:r>
                <a:r>
                  <a:rPr lang="en-US" altLang="ko-KR" sz="4400" dirty="0" err="1"/>
                  <a:t>trapz</a:t>
                </a:r>
                <a:r>
                  <a:rPr lang="en-US" altLang="ko-KR" sz="4400" dirty="0"/>
                  <a:t> </a:t>
                </a:r>
                <a:r>
                  <a:rPr lang="ko-KR" altLang="en-US" sz="4400" dirty="0"/>
                  <a:t>기반 근사</a:t>
                </a:r>
                <a:r>
                  <a:rPr lang="en-US" altLang="ko-KR" sz="4400" dirty="0"/>
                  <a:t>) : X_GRID </a:t>
                </a:r>
                <a:r>
                  <a:rPr lang="ko-KR" altLang="en-US" sz="4400" dirty="0"/>
                  <a:t>배열로 사다리꼴 넓이 함으로 간단한 수치 적분</a:t>
                </a:r>
                <a:endParaRPr lang="en-US" altLang="ko-KR" sz="4400" dirty="0"/>
              </a:p>
              <a:p>
                <a:pPr marL="742950" indent="-742950">
                  <a:buAutoNum type="arabicPeriod"/>
                </a:pPr>
                <a:endParaRPr lang="en-US" altLang="ko-KR" sz="4400" dirty="0"/>
              </a:p>
              <a:p>
                <a:pPr marL="742950" indent="-742950">
                  <a:buAutoNum type="arabicPeriod"/>
                </a:pPr>
                <a:endParaRPr lang="en-US" altLang="ko-KR" sz="4400" dirty="0"/>
              </a:p>
              <a:p>
                <a:r>
                  <a:rPr lang="en-US" altLang="ko-KR" sz="4400" dirty="0"/>
                  <a:t>3. N</a:t>
                </a:r>
              </a:p>
              <a:p>
                <a:r>
                  <a:rPr lang="en-US" altLang="ko-KR" sz="4400" dirty="0"/>
                  <a:t>3.                                  , simple</a:t>
                </a:r>
                <a:r>
                  <a:rPr lang="ko-KR" altLang="en-US" sz="4400" dirty="0"/>
                  <a:t> </a:t>
                </a:r>
                <a:r>
                  <a:rPr lang="en-US" altLang="ko-KR" sz="4400" dirty="0"/>
                  <a:t>unit</a:t>
                </a:r>
                <a:r>
                  <a:rPr lang="ko-KR" altLang="en-US" sz="4400" dirty="0"/>
                  <a:t> </a:t>
                </a:r>
                <a:r>
                  <a:rPr lang="en-US" altLang="ko-KR" sz="4400" dirty="0"/>
                  <a:t>system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76F432-C635-9901-DE0A-3AF23483E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40" y="3657600"/>
                <a:ext cx="20614860" cy="5751639"/>
              </a:xfrm>
              <a:prstGeom prst="rect">
                <a:avLst/>
              </a:prstGeom>
              <a:blipFill>
                <a:blip r:embed="rId8"/>
                <a:stretch>
                  <a:fillRect l="-1242" r="-651" b="-40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2B647CEF-73C0-E80E-E8AA-70794589FB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7209" y="6600095"/>
            <a:ext cx="13448443" cy="19638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165200-3828-846B-E228-61D5789634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1577" y="8544115"/>
            <a:ext cx="3999423" cy="8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8DA71-C442-E6D8-E576-5A88246E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A810E0-A31C-08D4-5489-144AB5A29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9996F3-BF16-D859-DC37-C72E839E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34D334F-A3FE-9678-B010-F52BF22C6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52D82D6-B230-A387-1801-88FB34812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45D5066-90C1-440D-79FD-8055675D3851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9B8E00-EEB8-39B9-B320-1F5B57C39CDF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2EF48-840D-2D05-1001-80DF2D124DB9}"/>
              </a:ext>
            </a:extLst>
          </p:cNvPr>
          <p:cNvSpPr txBox="1"/>
          <p:nvPr/>
        </p:nvSpPr>
        <p:spPr>
          <a:xfrm>
            <a:off x="4191000" y="1084075"/>
            <a:ext cx="17830800" cy="1341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ko-KR" altLang="en-US" sz="8000" dirty="0"/>
              <a:t>분석 대상 </a:t>
            </a:r>
            <a:r>
              <a:rPr lang="ko-KR" altLang="en-US" sz="8000" dirty="0" err="1"/>
              <a:t>퍼텐셜들</a:t>
            </a:r>
            <a:endParaRPr lang="ko-KR" altLang="ko-KR" sz="80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EDE6C0A-5723-F503-7821-E9DB92FB8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F0ADC8-0513-C81C-5490-F09A79167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8999" y="4523154"/>
            <a:ext cx="8820713" cy="8430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C89B37-8EF5-AC34-1B1B-47443546CA56}"/>
                  </a:ext>
                </a:extLst>
              </p:cNvPr>
              <p:cNvSpPr txBox="1"/>
              <p:nvPr/>
            </p:nvSpPr>
            <p:spPr>
              <a:xfrm>
                <a:off x="15809386" y="3415824"/>
                <a:ext cx="3943912" cy="9324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35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35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35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sz="3500" dirty="0"/>
                  <a:t> </a:t>
                </a:r>
                <a:r>
                  <a:rPr lang="en-US" altLang="ko-KR" sz="3500" dirty="0"/>
                  <a:t>+ V(</a:t>
                </a:r>
                <a14:m>
                  <m:oMath xmlns:m="http://schemas.openxmlformats.org/officeDocument/2006/math">
                    <m:r>
                      <a:rPr lang="en-US" altLang="ko-KR" sz="3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3500" dirty="0"/>
                  <a:t>)</a:t>
                </a:r>
                <a:endParaRPr lang="ko-KR" altLang="en-US" sz="3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C89B37-8EF5-AC34-1B1B-47443546C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9386" y="3415824"/>
                <a:ext cx="3943912" cy="932499"/>
              </a:xfrm>
              <a:prstGeom prst="rect">
                <a:avLst/>
              </a:prstGeom>
              <a:blipFill>
                <a:blip r:embed="rId9"/>
                <a:stretch>
                  <a:fillRect r="-3852" b="-1096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1EBD55-79FE-2A60-C6F2-69DEE111B916}"/>
                  </a:ext>
                </a:extLst>
              </p:cNvPr>
              <p:cNvSpPr txBox="1"/>
              <p:nvPr/>
            </p:nvSpPr>
            <p:spPr>
              <a:xfrm>
                <a:off x="3423137" y="3849231"/>
                <a:ext cx="12192000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500" dirty="0"/>
                  <a:t>V(</a:t>
                </a:r>
                <a14:m>
                  <m:oMath xmlns:m="http://schemas.openxmlformats.org/officeDocument/2006/math">
                    <m:r>
                      <a:rPr lang="en-US" altLang="ko-KR" sz="3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3500" dirty="0"/>
                  <a:t>) </a:t>
                </a:r>
                <a:r>
                  <a:rPr lang="ko-KR" altLang="en-US" sz="3500" dirty="0"/>
                  <a:t>정의</a:t>
                </a:r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ko-KR" altLang="en-US" sz="3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1EBD55-79FE-2A60-C6F2-69DEE111B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137" y="3849231"/>
                <a:ext cx="12192000" cy="2246769"/>
              </a:xfrm>
              <a:prstGeom prst="rect">
                <a:avLst/>
              </a:prstGeom>
              <a:blipFill>
                <a:blip r:embed="rId10"/>
                <a:stretch>
                  <a:fillRect l="-1500" t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>
            <a:extLst>
              <a:ext uri="{FF2B5EF4-FFF2-40B4-BE49-F238E27FC236}">
                <a16:creationId xmlns:a16="http://schemas.microsoft.com/office/drawing/2014/main" id="{056E65E2-358A-10A5-F175-21FB45ED12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058" y="4619945"/>
            <a:ext cx="4588564" cy="18583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1B8D1AD-182F-976A-D8B1-F4DBF242C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058" y="10300175"/>
            <a:ext cx="8549742" cy="233174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77075FB-5A82-59B6-3AB9-FCA3A2125C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50" y="8390069"/>
            <a:ext cx="8769351" cy="15921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BDD3837-69F4-BDA4-EE75-05242CE1D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150" y="6417098"/>
            <a:ext cx="8068674" cy="18212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BE3FAC9-6F7B-1EA1-C03E-727FA2BF91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02951" y="1248687"/>
            <a:ext cx="3781820" cy="13292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03A3F07-096D-D407-22C0-B9A5D7E6E2A9}"/>
              </a:ext>
            </a:extLst>
          </p:cNvPr>
          <p:cNvSpPr txBox="1"/>
          <p:nvPr/>
        </p:nvSpPr>
        <p:spPr>
          <a:xfrm>
            <a:off x="17382649" y="1524000"/>
            <a:ext cx="3648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경계 조건 </a:t>
            </a:r>
            <a:r>
              <a:rPr lang="en-US" altLang="ko-KR" sz="4000" dirty="0"/>
              <a:t>: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4247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5BBDA8F-3C79-8785-B1DA-B2C4B4D0A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62" y="1752600"/>
            <a:ext cx="21661275" cy="6330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D05C5-992B-2ECC-B31A-F2C72BBD667C}"/>
              </a:ext>
            </a:extLst>
          </p:cNvPr>
          <p:cNvSpPr txBox="1"/>
          <p:nvPr/>
        </p:nvSpPr>
        <p:spPr>
          <a:xfrm>
            <a:off x="1524000" y="1121658"/>
            <a:ext cx="12192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/>
              <a:t>Ref : </a:t>
            </a:r>
            <a:r>
              <a:rPr lang="ko-KR" altLang="en-US" sz="3500" dirty="0"/>
              <a:t>04_Scipy_Hydrogen_atom.ipynb</a:t>
            </a:r>
          </a:p>
        </p:txBody>
      </p:sp>
    </p:spTree>
    <p:extLst>
      <p:ext uri="{BB962C8B-B14F-4D97-AF65-F5344CB8AC3E}">
        <p14:creationId xmlns:p14="http://schemas.microsoft.com/office/powerpoint/2010/main" val="242792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066800"/>
            <a:ext cx="2247900" cy="1612900"/>
          </a:xfrm>
          <a:prstGeom prst="rect">
            <a:avLst/>
          </a:prstGeom>
        </p:spPr>
        <p:txBody>
          <a:bodyPr lIns="0" tIns="63331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66" b="0" i="0" u="none" strike="noStrike" dirty="0">
                <a:solidFill>
                  <a:srgbClr val="FCFBF8"/>
                </a:solidFill>
                <a:latin typeface="Pretendard Semi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28575" y="6185728"/>
            <a:ext cx="7480300" cy="4127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82599"/>
              </a:lnSpc>
            </a:pPr>
            <a:r>
              <a:rPr lang="ko-KR" altLang="en-US" sz="4059" b="0" i="0" u="none" strike="noStrike" dirty="0">
                <a:solidFill>
                  <a:srgbClr val="2C3E6F"/>
                </a:solidFill>
                <a:ea typeface="Pretendard ExtraLight"/>
              </a:rPr>
              <a:t>이론</a:t>
            </a:r>
            <a:endParaRPr lang="en-US" altLang="ko-KR" sz="4059" b="0" i="0" u="none" strike="noStrike" dirty="0">
              <a:solidFill>
                <a:srgbClr val="2C3E6F"/>
              </a:solidFill>
              <a:ea typeface="Pretendard ExtraLight"/>
            </a:endParaRPr>
          </a:p>
          <a:p>
            <a:pPr lvl="0" algn="l">
              <a:lnSpc>
                <a:spcPct val="182599"/>
              </a:lnSpc>
            </a:pPr>
            <a:r>
              <a:rPr lang="en-US" altLang="ko-KR" sz="4059" dirty="0">
                <a:solidFill>
                  <a:srgbClr val="2C3E6F"/>
                </a:solidFill>
                <a:ea typeface="Pretendard ExtraLight"/>
              </a:rPr>
              <a:t>Code</a:t>
            </a:r>
            <a:r>
              <a:rPr lang="ko-KR" altLang="en-US" sz="4059" dirty="0">
                <a:solidFill>
                  <a:srgbClr val="2C3E6F"/>
                </a:solidFill>
                <a:ea typeface="Pretendard ExtraLight"/>
              </a:rPr>
              <a:t>의 내용</a:t>
            </a:r>
            <a:endParaRPr lang="en-US" altLang="ko-KR" sz="4059" dirty="0">
              <a:solidFill>
                <a:srgbClr val="2C3E6F"/>
              </a:solidFill>
              <a:ea typeface="Pretendard ExtraLight"/>
            </a:endParaRPr>
          </a:p>
          <a:p>
            <a:pPr lvl="0" algn="l">
              <a:lnSpc>
                <a:spcPct val="182599"/>
              </a:lnSpc>
            </a:pPr>
            <a:r>
              <a:rPr lang="ko-KR" altLang="en-US" sz="4059" dirty="0">
                <a:solidFill>
                  <a:srgbClr val="2C3E6F"/>
                </a:solidFill>
                <a:ea typeface="Pretendard ExtraLight"/>
              </a:rPr>
              <a:t> 결과</a:t>
            </a:r>
            <a:endParaRPr lang="en-US" altLang="ko-KR" sz="4059" dirty="0">
              <a:solidFill>
                <a:srgbClr val="2C3E6F"/>
              </a:solidFill>
              <a:ea typeface="Pretendard ExtraLight"/>
            </a:endParaRPr>
          </a:p>
          <a:p>
            <a:pPr lvl="0" algn="l">
              <a:lnSpc>
                <a:spcPct val="182599"/>
              </a:lnSpc>
            </a:pPr>
            <a:r>
              <a:rPr lang="en-US" altLang="ko-KR" sz="4059" dirty="0">
                <a:solidFill>
                  <a:srgbClr val="2C3E6F"/>
                </a:solidFill>
                <a:ea typeface="Pretendard ExtraLight"/>
              </a:rPr>
              <a:t> </a:t>
            </a:r>
            <a:r>
              <a:rPr lang="ko-KR" altLang="en-US" sz="4059" dirty="0">
                <a:solidFill>
                  <a:srgbClr val="2C3E6F"/>
                </a:solidFill>
                <a:ea typeface="Pretendard ExtraLight"/>
              </a:rPr>
              <a:t>한계</a:t>
            </a:r>
            <a:endParaRPr lang="en-US" altLang="ko-KR" sz="4059" dirty="0">
              <a:solidFill>
                <a:srgbClr val="2C3E6F"/>
              </a:solidFill>
              <a:ea typeface="Pretendard Extra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36400" y="6165850"/>
            <a:ext cx="1270000" cy="4127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82599"/>
              </a:lnSpc>
            </a:pPr>
            <a:r>
              <a:rPr lang="en" sz="4059" b="0" i="0" u="none" strike="noStrike" dirty="0">
                <a:solidFill>
                  <a:srgbClr val="2C3E6F"/>
                </a:solidFill>
                <a:latin typeface="Pretendard SemiBold"/>
              </a:rPr>
              <a:t>01</a:t>
            </a:r>
          </a:p>
          <a:p>
            <a:pPr lvl="0" algn="l">
              <a:lnSpc>
                <a:spcPct val="182599"/>
              </a:lnSpc>
            </a:pPr>
            <a:r>
              <a:rPr lang="en" sz="4059" b="0" i="0" u="none" strike="noStrike" dirty="0">
                <a:solidFill>
                  <a:srgbClr val="2C3E6F"/>
                </a:solidFill>
                <a:latin typeface="Pretendard SemiBold"/>
              </a:rPr>
              <a:t>02 </a:t>
            </a:r>
          </a:p>
          <a:p>
            <a:pPr lvl="0" algn="l">
              <a:lnSpc>
                <a:spcPct val="182599"/>
              </a:lnSpc>
            </a:pPr>
            <a:r>
              <a:rPr lang="en" sz="4059" b="0" i="0" u="none" strike="noStrike" dirty="0">
                <a:solidFill>
                  <a:srgbClr val="2C3E6F"/>
                </a:solidFill>
                <a:latin typeface="Pretendard SemiBold"/>
              </a:rPr>
              <a:t>03</a:t>
            </a:r>
          </a:p>
          <a:p>
            <a:pPr lvl="0" algn="l">
              <a:lnSpc>
                <a:spcPct val="182599"/>
              </a:lnSpc>
            </a:pPr>
            <a:r>
              <a:rPr lang="en" sz="4059" dirty="0">
                <a:solidFill>
                  <a:srgbClr val="2C3E6F"/>
                </a:solidFill>
                <a:latin typeface="Pretendard SemiBold"/>
              </a:rPr>
              <a:t>04</a:t>
            </a:r>
            <a:endParaRPr lang="en" sz="4059" b="0" i="0" u="none" strike="noStrike" dirty="0">
              <a:solidFill>
                <a:srgbClr val="2C3E6F"/>
              </a:solidFill>
              <a:latin typeface="Pretendard SemiBold"/>
            </a:endParaRPr>
          </a:p>
          <a:p>
            <a:pPr lvl="0" algn="l">
              <a:lnSpc>
                <a:spcPct val="182599"/>
              </a:lnSpc>
            </a:pPr>
            <a:endParaRPr lang="en" sz="4059" b="0" i="0" u="none" strike="noStrike" dirty="0">
              <a:solidFill>
                <a:srgbClr val="2C3E6F"/>
              </a:solidFill>
              <a:latin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24300" y="1092200"/>
            <a:ext cx="13779500" cy="1524000"/>
          </a:xfrm>
          <a:prstGeom prst="rect">
            <a:avLst/>
          </a:prstGeom>
        </p:spPr>
        <p:txBody>
          <a:bodyPr lIns="0" tIns="59839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8566" b="0" i="0" u="none" strike="noStrike" dirty="0">
                <a:solidFill>
                  <a:srgbClr val="2C3E6F"/>
                </a:solidFill>
                <a:ea typeface="Pretendard 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36400" y="3835400"/>
            <a:ext cx="4610100" cy="927100"/>
          </a:xfrm>
          <a:prstGeom prst="rect">
            <a:avLst/>
          </a:prstGeom>
        </p:spPr>
        <p:txBody>
          <a:bodyPr lIns="0" tIns="3649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5224" b="0" i="0" u="none" strike="noStrike" dirty="0">
                <a:solidFill>
                  <a:srgbClr val="2C3E6F"/>
                </a:solidFill>
                <a:latin typeface="Pretendard SemiBold"/>
              </a:rPr>
              <a:t>Index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816600" y="8077200"/>
            <a:ext cx="10045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1516-7589-C265-8FF3-53F988477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9BFFC9-05FA-80F3-5EF1-3C94374B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6" y="-23446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C6D35A-704A-910D-C657-ADDBC29E7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B7D118-2E67-DF41-7C2D-537EF26B9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4E9FCC-4E85-50EB-7D4E-B655DD597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BD4E7A1-DE27-F85B-06F7-632C9851246D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51527AA-9A1B-DB08-D326-5221072AEFD0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4E61-BA51-C13B-09F3-C33A92799B06}"/>
              </a:ext>
            </a:extLst>
          </p:cNvPr>
          <p:cNvSpPr txBox="1"/>
          <p:nvPr/>
        </p:nvSpPr>
        <p:spPr>
          <a:xfrm>
            <a:off x="4191000" y="1084075"/>
            <a:ext cx="17830800" cy="1602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ko-KR" altLang="en-US" sz="9600" dirty="0"/>
              <a:t>분석할 대칭 </a:t>
            </a:r>
            <a:r>
              <a:rPr lang="ko-KR" altLang="en-US" sz="9600" dirty="0" err="1"/>
              <a:t>퍼텐셜들</a:t>
            </a:r>
            <a:endParaRPr lang="ko-KR" altLang="ko-KR" sz="96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AB73074-B5EC-5522-31BE-5439A47E1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4767F3-7B44-C418-6E34-807509979B13}"/>
              </a:ext>
            </a:extLst>
          </p:cNvPr>
          <p:cNvSpPr txBox="1"/>
          <p:nvPr/>
        </p:nvSpPr>
        <p:spPr>
          <a:xfrm>
            <a:off x="8991600" y="3164099"/>
            <a:ext cx="15018262" cy="1636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F6FC88-19BE-7BD7-4647-29E717FF5453}"/>
                  </a:ext>
                </a:extLst>
              </p:cNvPr>
              <p:cNvSpPr txBox="1"/>
              <p:nvPr/>
            </p:nvSpPr>
            <p:spPr>
              <a:xfrm>
                <a:off x="3423137" y="4230231"/>
                <a:ext cx="12192000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500" dirty="0"/>
                  <a:t>V(</a:t>
                </a:r>
                <a14:m>
                  <m:oMath xmlns:m="http://schemas.openxmlformats.org/officeDocument/2006/math">
                    <m:r>
                      <a:rPr lang="en-US" altLang="ko-KR" sz="3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3500" dirty="0"/>
                  <a:t>) </a:t>
                </a:r>
                <a:r>
                  <a:rPr lang="ko-KR" altLang="en-US" sz="3500" dirty="0"/>
                  <a:t>정의</a:t>
                </a:r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en-US" altLang="ko-KR" sz="3500" dirty="0"/>
              </a:p>
              <a:p>
                <a:endParaRPr lang="ko-KR" altLang="en-US" sz="3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F6FC88-19BE-7BD7-4647-29E717FF5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137" y="4230231"/>
                <a:ext cx="12192000" cy="2246769"/>
              </a:xfrm>
              <a:prstGeom prst="rect">
                <a:avLst/>
              </a:prstGeom>
              <a:blipFill>
                <a:blip r:embed="rId8"/>
                <a:stretch>
                  <a:fillRect l="-1500" t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CC8E64F-B611-3EFA-E930-B26750A36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70698" y="4964383"/>
            <a:ext cx="6893502" cy="17412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826F91-1E18-BF88-DF20-37228D0866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2393" y="3249885"/>
            <a:ext cx="4060207" cy="1486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FE9A43-7BDA-B570-FEC2-AC183D8C5CD4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E9871-D6A0-EEAD-073B-7B2EC511240D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CA6F6EB-477C-1110-CE99-C675B559E7BE}"/>
              </a:ext>
            </a:extLst>
          </p:cNvPr>
          <p:cNvSpPr/>
          <p:nvPr/>
        </p:nvSpPr>
        <p:spPr>
          <a:xfrm>
            <a:off x="14984655" y="3352800"/>
            <a:ext cx="3074745" cy="3802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D957F5C-45B9-2E6B-0694-3C35A7C5F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54800" y="3429000"/>
            <a:ext cx="4614025" cy="1081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11504F-E8E2-6FA5-B88A-E6132F004A4A}"/>
              </a:ext>
            </a:extLst>
          </p:cNvPr>
          <p:cNvSpPr txBox="1"/>
          <p:nvPr/>
        </p:nvSpPr>
        <p:spPr>
          <a:xfrm>
            <a:off x="13335000" y="3886200"/>
            <a:ext cx="59440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작은 </a:t>
            </a:r>
            <a:r>
              <a:rPr lang="en-US" altLang="ko-KR" sz="2500" dirty="0"/>
              <a:t>a </a:t>
            </a:r>
            <a:r>
              <a:rPr lang="ko-KR" altLang="en-US" sz="2500" dirty="0"/>
              <a:t>에 대해서 연속인 대칭 함수로 </a:t>
            </a:r>
            <a:r>
              <a:rPr lang="en-US" altLang="ko-KR" sz="2500" dirty="0"/>
              <a:t>soft</a:t>
            </a:r>
            <a:r>
              <a:rPr lang="ko-KR" altLang="en-US" sz="2500" dirty="0"/>
              <a:t>하게 근사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C6D1947-2CAF-0846-E97F-CBAE5BDE0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70698" y="7467600"/>
            <a:ext cx="8607106" cy="22467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130CBC8-2F84-1B91-C2C9-AB89685DD802}"/>
              </a:ext>
            </a:extLst>
          </p:cNvPr>
          <p:cNvSpPr txBox="1"/>
          <p:nvPr/>
        </p:nvSpPr>
        <p:spPr>
          <a:xfrm>
            <a:off x="20393394" y="8237041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P – orbital (l = 1)</a:t>
            </a:r>
            <a:endParaRPr lang="ko-KR" altLang="en-US" sz="4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4DF10F-83F4-4AFE-6AC2-0D7F113AC67B}"/>
              </a:ext>
            </a:extLst>
          </p:cNvPr>
          <p:cNvSpPr txBox="1"/>
          <p:nvPr/>
        </p:nvSpPr>
        <p:spPr>
          <a:xfrm>
            <a:off x="20393394" y="11424982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S – orbital (l = 0)</a:t>
            </a:r>
            <a:endParaRPr lang="ko-KR" altLang="en-US" sz="4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7DCFC8-9B6B-2818-ABBE-5F7C1F34FA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7473" y="5124861"/>
            <a:ext cx="6636031" cy="78109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AB7963-DEF3-4E66-D9A6-EFDB75674E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117" y="10515600"/>
            <a:ext cx="8745283" cy="24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AF1E-278E-A125-D45D-22A20DBD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BBEF84-83D8-B585-32DB-5130C85B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6" y="-23446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A40CAC-34C3-D7A5-F9D9-72D447F7A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66F778-7D22-1CAA-50CB-ADC601B02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4240E5D-E811-43ED-A39B-D6ECB45AA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07E777A-260A-0988-8FB9-B7BB6E262DEE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FD4EB7-7D7F-2D38-5E26-8A53832FD305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6EF73-706F-9564-41BA-1B65EDCFD514}"/>
              </a:ext>
            </a:extLst>
          </p:cNvPr>
          <p:cNvSpPr txBox="1"/>
          <p:nvPr/>
        </p:nvSpPr>
        <p:spPr>
          <a:xfrm>
            <a:off x="4191000" y="1084075"/>
            <a:ext cx="17830800" cy="1602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en-US" altLang="ko-KR" sz="9600" dirty="0">
                <a:solidFill>
                  <a:srgbClr val="2C3E6F"/>
                </a:solidFill>
                <a:ea typeface="Pretendard Bold"/>
              </a:rPr>
              <a:t>Result 1 – </a:t>
            </a:r>
            <a:r>
              <a:rPr lang="ko-KR" altLang="en-US" sz="9600" dirty="0">
                <a:solidFill>
                  <a:srgbClr val="2C3E6F"/>
                </a:solidFill>
                <a:ea typeface="Pretendard Bold"/>
              </a:rPr>
              <a:t>비조화 </a:t>
            </a:r>
            <a:r>
              <a:rPr lang="ko-KR" altLang="en-US" sz="9600" dirty="0" err="1">
                <a:solidFill>
                  <a:srgbClr val="2C3E6F"/>
                </a:solidFill>
                <a:ea typeface="Pretendard Bold"/>
              </a:rPr>
              <a:t>진동자</a:t>
            </a:r>
            <a:r>
              <a:rPr lang="en-US" altLang="ko-KR" sz="9600" dirty="0">
                <a:solidFill>
                  <a:srgbClr val="2C3E6F"/>
                </a:solidFill>
                <a:ea typeface="Pretendard Bold"/>
              </a:rPr>
              <a:t> </a:t>
            </a:r>
            <a:endParaRPr lang="ko-KR" altLang="ko-KR" sz="96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827407A-3D2D-C40B-211E-6D1F1E109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A95D28-89AE-6631-AB3E-1C34CA1FB816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A7EE06-FA31-AD80-2CAF-982A61693A51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D3919CC-5E6B-0A7E-10D2-C674DF3F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3362858"/>
            <a:ext cx="10273446" cy="55385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F46D89E-95B2-0325-AA14-424D2BDB2E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18889" y="3249245"/>
            <a:ext cx="8689019" cy="576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31B5C4-DC93-3454-8FD1-6FA91B219CFD}"/>
                  </a:ext>
                </a:extLst>
              </p:cNvPr>
              <p:cNvSpPr txBox="1"/>
              <p:nvPr/>
            </p:nvSpPr>
            <p:spPr>
              <a:xfrm>
                <a:off x="17912206" y="1698088"/>
                <a:ext cx="12195312" cy="720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𝑡𝑟𝑖𝑎𝑙</m:t>
                        </m:r>
                      </m:sub>
                    </m:sSub>
                  </m:oMath>
                </a14:m>
                <a:r>
                  <a:rPr lang="en-US" altLang="ko-KR" sz="4000" dirty="0"/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4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4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4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4000" dirty="0"/>
                  <a:t> </a:t>
                </a:r>
                <a:endParaRPr lang="ko-KR" alt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31B5C4-DC93-3454-8FD1-6FA91B219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2206" y="1698088"/>
                <a:ext cx="12195312" cy="720390"/>
              </a:xfrm>
              <a:prstGeom prst="rect">
                <a:avLst/>
              </a:prstGeom>
              <a:blipFill>
                <a:blip r:embed="rId10"/>
                <a:stretch>
                  <a:fillRect t="-12712" b="-364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15077E6-6C02-CB54-26EF-3EBB278247EF}"/>
              </a:ext>
            </a:extLst>
          </p:cNvPr>
          <p:cNvSpPr txBox="1"/>
          <p:nvPr/>
        </p:nvSpPr>
        <p:spPr>
          <a:xfrm>
            <a:off x="3962400" y="9829800"/>
            <a:ext cx="1554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Basis </a:t>
            </a:r>
            <a:r>
              <a:rPr lang="ko-KR" altLang="en-US" sz="4000" dirty="0"/>
              <a:t>개수 </a:t>
            </a:r>
            <a:r>
              <a:rPr lang="en-US" altLang="ko-KR" sz="4000" dirty="0"/>
              <a:t>N</a:t>
            </a:r>
            <a:r>
              <a:rPr lang="ko-KR" altLang="en-US" sz="4000" dirty="0"/>
              <a:t>을 늘려가면서 에너지 계산</a:t>
            </a:r>
          </a:p>
        </p:txBody>
      </p:sp>
    </p:spTree>
    <p:extLst>
      <p:ext uri="{BB962C8B-B14F-4D97-AF65-F5344CB8AC3E}">
        <p14:creationId xmlns:p14="http://schemas.microsoft.com/office/powerpoint/2010/main" val="2593644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C3057-B111-4E57-03A4-ABE76544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CED8DD-E80F-5480-B738-D78492E5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6" y="-23446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D7EC47-5BDE-5B78-78CE-D5BDBA615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E47CE4-A177-2124-E53B-A6DDBCE34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5ABCC-8035-A562-FB30-42FA99415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ED83773-E744-5721-188E-14E0628D5ABE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5D1C040-2A83-F233-6F6E-53528DD21FC1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0132E-F3D5-CFF8-7FAF-F110E76C04AB}"/>
              </a:ext>
            </a:extLst>
          </p:cNvPr>
          <p:cNvSpPr txBox="1"/>
          <p:nvPr/>
        </p:nvSpPr>
        <p:spPr>
          <a:xfrm>
            <a:off x="4191000" y="1084075"/>
            <a:ext cx="17830800" cy="1602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en-US" altLang="ko-KR" sz="9600" dirty="0">
                <a:solidFill>
                  <a:srgbClr val="2C3E6F"/>
                </a:solidFill>
                <a:ea typeface="Pretendard Bold"/>
              </a:rPr>
              <a:t>Result 1 – </a:t>
            </a:r>
            <a:r>
              <a:rPr lang="ko-KR" altLang="en-US" sz="9600" dirty="0">
                <a:solidFill>
                  <a:srgbClr val="2C3E6F"/>
                </a:solidFill>
                <a:ea typeface="Pretendard Bold"/>
              </a:rPr>
              <a:t>비조화 </a:t>
            </a:r>
            <a:r>
              <a:rPr lang="ko-KR" altLang="en-US" sz="9600" dirty="0" err="1">
                <a:solidFill>
                  <a:srgbClr val="2C3E6F"/>
                </a:solidFill>
                <a:ea typeface="Pretendard Bold"/>
              </a:rPr>
              <a:t>진동자</a:t>
            </a:r>
            <a:r>
              <a:rPr lang="en-US" altLang="ko-KR" sz="9600" dirty="0">
                <a:solidFill>
                  <a:srgbClr val="2C3E6F"/>
                </a:solidFill>
                <a:ea typeface="Pretendard Bold"/>
              </a:rPr>
              <a:t> </a:t>
            </a:r>
            <a:endParaRPr lang="ko-KR" altLang="ko-KR" sz="96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DF3D0D9-7656-D828-2545-A6AB8B49B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E5A175-57B1-51C2-94E7-393BCD5E1ED9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65A74-2E7F-FCB9-9324-189C0322E52F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5FC58B-99DD-F5B9-B6F1-540C2184A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3209673"/>
            <a:ext cx="19692594" cy="25815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F6FDA3-D946-1C33-5030-35F84740D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3269" y="6351328"/>
            <a:ext cx="16839731" cy="64502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EA089F-0685-A617-6D11-1F6508F89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38100" y="6666076"/>
            <a:ext cx="4122704" cy="32777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E3B306-B0CF-F138-7745-07FB04EA04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0" y="974936"/>
            <a:ext cx="7419154" cy="16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489D6-57D0-CE5F-DC22-D210DB2F7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56DB4B-8EEB-E601-7416-1E69A1FB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6" y="-23446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6873F2F-088A-F2BB-D85E-C1D64811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4BD9B01-F6DC-06F0-F4FF-B314B807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7DC86E-40DF-FBB6-AE74-B5842E1B5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D9A407C-6EC4-FE07-D81B-6748B75324B8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9CA75EF-EFA3-4303-329B-F3618331E4EC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95DD4-C093-C385-B66C-3841BF2F2308}"/>
              </a:ext>
            </a:extLst>
          </p:cNvPr>
          <p:cNvSpPr txBox="1"/>
          <p:nvPr/>
        </p:nvSpPr>
        <p:spPr>
          <a:xfrm>
            <a:off x="4191000" y="1084075"/>
            <a:ext cx="17830800" cy="1602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en-US" altLang="ko-KR" sz="9600" dirty="0">
                <a:solidFill>
                  <a:srgbClr val="2C3E6F"/>
                </a:solidFill>
                <a:ea typeface="Pretendard Bold"/>
              </a:rPr>
              <a:t>Result 2 – Double well</a:t>
            </a:r>
            <a:endParaRPr lang="ko-KR" altLang="ko-KR" sz="96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8EE666D-B797-F00F-C522-2C746AD9A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E77725-582C-36BD-42D5-409FCC8D6F18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0A016C-5ED8-05F3-39CE-A598E8ABF672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347D73-206E-F05D-43BE-5066D32C05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1061" y="3762619"/>
            <a:ext cx="8170297" cy="47390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3C0AE1-EE92-7BA0-7477-BDC61D1FA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1600" y="3580450"/>
            <a:ext cx="10210800" cy="6249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BA8256-664D-DE15-4A07-0CA2612B5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1151069"/>
            <a:ext cx="8769351" cy="159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83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771A1-0275-AFC4-7818-DC0A7537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2F106E-1D39-2828-0495-F5174FC9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6" y="-23446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54471D-2C98-DFCD-2973-4CCAB8F2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2E9BF4-E1DF-482F-DEC9-442966FB2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3CD2F6-55E4-14A9-ACD5-6F608DE8F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86792F9-35F6-42A3-EA62-D0713D1664F0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826F06B-32B4-5F4D-2D3A-D3FC664ECEAC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F3943-8D91-9953-C71E-BCD27416B06B}"/>
              </a:ext>
            </a:extLst>
          </p:cNvPr>
          <p:cNvSpPr txBox="1"/>
          <p:nvPr/>
        </p:nvSpPr>
        <p:spPr>
          <a:xfrm>
            <a:off x="4191000" y="1084075"/>
            <a:ext cx="17830800" cy="1602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en-US" altLang="ko-KR" sz="9600" dirty="0">
                <a:solidFill>
                  <a:srgbClr val="2C3E6F"/>
                </a:solidFill>
                <a:ea typeface="Pretendard Bold"/>
              </a:rPr>
              <a:t>Result 2 – Double well</a:t>
            </a:r>
            <a:endParaRPr lang="ko-KR" altLang="ko-KR" sz="96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A75D3D0-F6A4-7AFC-D8F8-656E737C3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265A5-B4D8-E6D3-4599-4A2F7C348D42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FCA456-C34D-0B07-B016-DE5ED8E863FF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CC597C-F9E3-CB38-B2D8-866C79B61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3551941"/>
            <a:ext cx="20200296" cy="2818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EF55BC-6754-F219-BEAB-6685D9E9B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6515100"/>
            <a:ext cx="16245880" cy="6286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2D67EE-6721-3D17-BE7E-8F7260E145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5001" y="7325860"/>
            <a:ext cx="4630596" cy="26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3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36493-99CA-B9D5-0DBE-E1627652E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E29C71-2F9B-5A05-7753-AF6B6DBF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6" y="-23446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3ECD1E-A46D-D8CB-372F-F2AF6C523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41932BB-223C-D9B8-B6C3-0AE3F05E8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AF1337-036C-D4D5-DC64-C892B04A0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F430A15-DA2B-8541-4519-E1A85AA6A0B8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8BE6CAC-3D92-9F78-D9D6-A40D0E079D51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8457B-99B6-CA72-2044-76B21C507CD1}"/>
              </a:ext>
            </a:extLst>
          </p:cNvPr>
          <p:cNvSpPr txBox="1"/>
          <p:nvPr/>
        </p:nvSpPr>
        <p:spPr>
          <a:xfrm>
            <a:off x="4191000" y="1084075"/>
            <a:ext cx="17830800" cy="12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en-US" altLang="ko-KR" sz="7500" dirty="0">
                <a:solidFill>
                  <a:srgbClr val="2C3E6F"/>
                </a:solidFill>
                <a:ea typeface="Pretendard Bold"/>
              </a:rPr>
              <a:t>Result 3 – (l = 1) p orbital</a:t>
            </a:r>
            <a:endParaRPr lang="ko-KR" altLang="ko-KR" sz="75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A1C3F9A-01BD-0917-C293-8C3E4DBB6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F60924-400C-1188-27EA-C1D9CD46330E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D4F3CA-6320-1C2E-1CA9-E3D7EBB4606F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B5F12D-2A24-626A-240D-C715E49E83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0512" y="3658870"/>
            <a:ext cx="10734088" cy="4875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45ACC0-8B53-1391-6746-05256FD59C91}"/>
                  </a:ext>
                </a:extLst>
              </p:cNvPr>
              <p:cNvSpPr txBox="1"/>
              <p:nvPr/>
            </p:nvSpPr>
            <p:spPr>
              <a:xfrm>
                <a:off x="3551243" y="9899559"/>
                <a:ext cx="19969062" cy="2566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𝑜𝑑𝑑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4000" i="1">
                        <a:latin typeface="Cambria Math" panose="02040503050406030204" pitchFamily="18" charset="0"/>
                      </a:rPr>
                      <m:t>으</m:t>
                    </m:r>
                    <m:r>
                      <a:rPr lang="ko-KR" altLang="en-US" sz="4000" i="1" smtClean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4000" i="1">
                        <a:latin typeface="Cambria Math" panose="02040503050406030204" pitchFamily="18" charset="0"/>
                      </a:rPr>
                      <m:t>구</m:t>
                    </m:r>
                    <m:r>
                      <a:rPr lang="ko-KR" altLang="en-US" sz="4000" i="1" smtClean="0">
                        <a:latin typeface="Cambria Math" panose="02040503050406030204" pitchFamily="18" charset="0"/>
                      </a:rPr>
                      <m:t>해</m:t>
                    </m:r>
                    <m:r>
                      <a:rPr lang="ko-KR" altLang="en-US" sz="4000" i="1">
                        <a:latin typeface="Cambria Math" panose="02040503050406030204" pitchFamily="18" charset="0"/>
                      </a:rPr>
                      <m:t>본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4000" dirty="0"/>
                  <a:t>의 에너지가 오히려 더 낮음</a:t>
                </a:r>
                <a:endParaRPr lang="en-US" altLang="ko-KR" sz="4000" dirty="0"/>
              </a:p>
              <a:p>
                <a:pPr marL="685800" indent="-685800">
                  <a:buFont typeface="Wingdings" panose="05000000000000000000" pitchFamily="2" charset="2"/>
                  <a:buChar char="è"/>
                </a:pPr>
                <a:r>
                  <a:rPr lang="en-US" altLang="ko-KR" sz="4000" dirty="0"/>
                  <a:t>Ground</a:t>
                </a:r>
                <a:r>
                  <a:rPr lang="ko-KR" altLang="en-US" sz="4000" dirty="0"/>
                  <a:t> </a:t>
                </a:r>
                <a:r>
                  <a:rPr lang="en-US" altLang="ko-KR" sz="4000" dirty="0"/>
                  <a:t>state</a:t>
                </a:r>
                <a:r>
                  <a:rPr lang="ko-KR" altLang="en-US" sz="4000" dirty="0"/>
                  <a:t>가 기함수인 것을 알 수 있다</a:t>
                </a:r>
                <a:r>
                  <a:rPr lang="en-US" altLang="ko-KR" sz="4000" dirty="0"/>
                  <a:t>.</a:t>
                </a:r>
              </a:p>
              <a:p>
                <a:endParaRPr lang="en-US" altLang="ko-KR" sz="4000" dirty="0"/>
              </a:p>
              <a:p>
                <a:r>
                  <a:rPr lang="en-US" altLang="ko-KR" sz="4000" dirty="0"/>
                  <a:t>[</a:t>
                </a:r>
                <a:r>
                  <a:rPr lang="ko-KR" altLang="en-US" sz="4000" dirty="0"/>
                  <a:t>실제 </a:t>
                </a:r>
                <a:r>
                  <a:rPr lang="en-US" altLang="ko-KR" sz="4000" dirty="0"/>
                  <a:t>p-orbital]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45ACC0-8B53-1391-6746-05256FD59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43" y="9899559"/>
                <a:ext cx="19969062" cy="2566152"/>
              </a:xfrm>
              <a:prstGeom prst="rect">
                <a:avLst/>
              </a:prstGeom>
              <a:blipFill>
                <a:blip r:embed="rId10"/>
                <a:stretch>
                  <a:fillRect l="-1099" t="-4513" b="-9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1E428442-B8B4-6B3F-F684-F16CC8D5B4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291" y="11430000"/>
            <a:ext cx="5818909" cy="13488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C08E5A7-50C9-E878-CA77-5CFC5D4AB4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31" y="11430000"/>
            <a:ext cx="5732669" cy="127906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14EA6FB-8450-46E6-1A30-9A96EDA288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0" y="11550987"/>
            <a:ext cx="4187218" cy="132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0A25E4-467C-CE22-B736-3E70D6BAB49B}"/>
                  </a:ext>
                </a:extLst>
              </p:cNvPr>
              <p:cNvSpPr txBox="1"/>
              <p:nvPr/>
            </p:nvSpPr>
            <p:spPr>
              <a:xfrm>
                <a:off x="19746182" y="11887200"/>
                <a:ext cx="599218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500" i="1" smtClean="0">
                          <a:latin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0A25E4-467C-CE22-B736-3E70D6BA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6182" y="11887200"/>
                <a:ext cx="599218" cy="5386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>
            <a:extLst>
              <a:ext uri="{FF2B5EF4-FFF2-40B4-BE49-F238E27FC236}">
                <a16:creationId xmlns:a16="http://schemas.microsoft.com/office/drawing/2014/main" id="{51A8126A-27E1-19DF-1AF5-8C5FD6B02C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04128" y="726100"/>
            <a:ext cx="7727272" cy="2017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3D66AF-F3E8-9FD1-46F5-E84BE859D4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29382" y="3231489"/>
            <a:ext cx="10072993" cy="64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8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AEECD-644C-BE9F-146F-2036C91E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73EAFE-58E6-4EBE-C93D-40143B17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6" y="-23446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B53A6EF-98D1-DAE7-6BB4-7C8963416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8785AF-DFF8-E35F-41CE-98659238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9E61A97-91E4-F21D-EFAE-1DB5BCA6A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B3C740D-C598-D995-20B2-7E7BD87FCEA1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5DE5901-0126-5D6B-11D2-A857954691F8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0419E3-C50F-AE74-869D-EFECF1F2E1DD}"/>
              </a:ext>
            </a:extLst>
          </p:cNvPr>
          <p:cNvSpPr txBox="1"/>
          <p:nvPr/>
        </p:nvSpPr>
        <p:spPr>
          <a:xfrm>
            <a:off x="4191000" y="1084075"/>
            <a:ext cx="17830800" cy="12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en-US" altLang="ko-KR" sz="7500" dirty="0">
                <a:solidFill>
                  <a:srgbClr val="2C3E6F"/>
                </a:solidFill>
                <a:ea typeface="Pretendard Bold"/>
              </a:rPr>
              <a:t>Result 3 – (l = 1) p orbital</a:t>
            </a:r>
            <a:endParaRPr lang="ko-KR" altLang="ko-KR" sz="75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18B5548-9C60-8817-0402-BE720EA31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A81F31-CE45-090E-08E4-4D8FDE74D813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F1028-DEEE-97AB-AD9F-4269E41FDF68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2AE9C4-7B85-9E11-2FC6-46B3CD438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7803" y="6324600"/>
            <a:ext cx="20254197" cy="6083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C7AB59-5E30-C0CB-6030-15A636212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200400"/>
            <a:ext cx="19821276" cy="28667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7E187E-DE56-E490-3A91-C502CCFA51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04128" y="726100"/>
            <a:ext cx="7727272" cy="20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68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E6ACE-8186-8F52-C35F-D93B1CD4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D2B09D-2FA1-66D5-17D5-A9717193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6" y="-23446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A50013-0A5C-38EF-143C-8F22ED50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29DFBB-BBB2-F78A-628D-AE98F0D1A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3636216-FA55-D5E8-06D8-8555974D9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8B4E29DA-D35A-A2D3-65A8-13B083E8C750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43F2FA-5D10-868C-047D-7B1672AC4353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97B9B-5C40-DA06-0D24-2F89D533D8E8}"/>
              </a:ext>
            </a:extLst>
          </p:cNvPr>
          <p:cNvSpPr txBox="1"/>
          <p:nvPr/>
        </p:nvSpPr>
        <p:spPr>
          <a:xfrm>
            <a:off x="4191000" y="1084075"/>
            <a:ext cx="17830800" cy="12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en-US" altLang="ko-KR" sz="7500" dirty="0">
                <a:solidFill>
                  <a:srgbClr val="2C3E6F"/>
                </a:solidFill>
                <a:ea typeface="Pretendard Bold"/>
              </a:rPr>
              <a:t>Result 3 – (l = 1) p orbital</a:t>
            </a:r>
            <a:endParaRPr lang="ko-KR" altLang="ko-KR" sz="75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3544812-03D5-40E7-7C65-357629F51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00D16E-54FE-715D-8B1D-BFBCE51DDF82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4FB42C-E39A-CC51-6732-9FF65CDF4765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EB5CF0-092F-944B-0E4C-866009F9F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3327400"/>
            <a:ext cx="11676527" cy="76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C3492C-7A83-8080-B693-92EDE9A2C0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4128" y="726100"/>
            <a:ext cx="7727272" cy="20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0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875F8-25DF-BC01-8FDF-B3183C8C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5750DFD-6737-2827-C752-B0006ED9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0947D8-A8F0-B0F5-1315-067A3C6A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EB9344-2B8C-6B08-1B0C-F51AC5BF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5B020AF-775E-D1F4-93E8-986014B5FFA6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07CF51C-B6C8-8906-1227-735957DF07CA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9B79D-9165-61FF-4908-9DE1BD04BDBB}"/>
              </a:ext>
            </a:extLst>
          </p:cNvPr>
          <p:cNvSpPr txBox="1"/>
          <p:nvPr/>
        </p:nvSpPr>
        <p:spPr>
          <a:xfrm>
            <a:off x="4191000" y="1084075"/>
            <a:ext cx="17830800" cy="159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70"/>
              </a:lnSpc>
            </a:pPr>
            <a:r>
              <a:rPr lang="ko-KR" altLang="en-US" sz="9600" dirty="0">
                <a:solidFill>
                  <a:srgbClr val="2C3E6F"/>
                </a:solidFill>
                <a:ea typeface="Pretendard Bold"/>
              </a:rPr>
              <a:t>한계</a:t>
            </a:r>
            <a:endParaRPr lang="ko-KR" altLang="ko-KR" sz="9600" dirty="0">
              <a:solidFill>
                <a:srgbClr val="2C3E6F"/>
              </a:solidFill>
              <a:ea typeface="Pretendard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347CD7E-7CE8-96CA-E9FA-D02E7050D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40F04B-F3E7-0311-B500-BE9267CFD8FD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42FF0-628B-80F7-C688-906C90A05BCC}"/>
              </a:ext>
            </a:extLst>
          </p:cNvPr>
          <p:cNvSpPr txBox="1"/>
          <p:nvPr/>
        </p:nvSpPr>
        <p:spPr>
          <a:xfrm>
            <a:off x="11734800" y="63890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3562670-7556-EA6D-59F5-EA6AD16CB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436" y="3165713"/>
            <a:ext cx="9576468" cy="6446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">
                <a:extLst>
                  <a:ext uri="{FF2B5EF4-FFF2-40B4-BE49-F238E27FC236}">
                    <a16:creationId xmlns:a16="http://schemas.microsoft.com/office/drawing/2014/main" id="{FB8DF67A-70B6-387F-D923-3F0EA6F3E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0117345"/>
                <a:ext cx="18418825" cy="1936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"/>
                  </a:rPr>
                  <a:t>S orbital</a:t>
                </a:r>
                <a:r>
                  <a:rPr kumimoji="0" lang="ko-KR" altLang="en-US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"/>
                  </a:rPr>
                  <a:t>에서 </a:t>
                </a:r>
                <a:r>
                  <a:rPr kumimoji="0" lang="en-US" altLang="ko-KR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"/>
                  </a:rPr>
                  <a:t>a = 0.05</a:t>
                </a:r>
                <a:r>
                  <a:rPr kumimoji="0" lang="ko-KR" altLang="en-US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"/>
                  </a:rPr>
                  <a:t>로 두었을 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3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3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kumimoji="0" lang="en-US" altLang="ko-KR" sz="3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𝒈𝒏𝒅</m:t>
                        </m:r>
                      </m:sub>
                    </m:sSub>
                    <m:r>
                      <a:rPr kumimoji="0" lang="en-US" altLang="ko-KR" sz="3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kumimoji="0" lang="en-US" altLang="ko-KR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"/>
                  </a:rPr>
                  <a:t>-13.89</a:t>
                </a:r>
                <a:r>
                  <a:rPr kumimoji="0" lang="en-US" altLang="ko-KR" sz="3000" b="1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"/>
                  </a:rPr>
                  <a:t> </a:t>
                </a:r>
                <a:r>
                  <a:rPr kumimoji="0" lang="ko-KR" altLang="en-US" sz="3000" b="1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"/>
                  </a:rPr>
                  <a:t>라는 비정상적인 값이 나옴</a:t>
                </a:r>
                <a:r>
                  <a:rPr kumimoji="0" lang="en-US" altLang="ko-KR" sz="3000" b="1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"/>
                  </a:rPr>
                  <a:t>.</a:t>
                </a:r>
                <a:endParaRPr kumimoji="0" lang="ko-KR" altLang="ko-KR" sz="3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Google San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ko-KR" altLang="ko-KR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뾰족한 퍼텐셜:</a:t>
                </a:r>
                <a:r>
                  <a:rPr kumimoji="0" lang="ko-KR" altLang="ko-KR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 </a:t>
                </a:r>
                <a:r>
                  <a:rPr kumimoji="0" lang="ko-KR" altLang="ko-KR" sz="3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x</a:t>
                </a:r>
                <a:r>
                  <a:rPr kumimoji="0" lang="en-US" altLang="ko-KR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 </a:t>
                </a:r>
                <a:r>
                  <a:rPr kumimoji="0" lang="ko-KR" altLang="ko-KR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=</a:t>
                </a:r>
                <a:r>
                  <a:rPr kumimoji="0" lang="en-US" altLang="ko-KR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 </a:t>
                </a:r>
                <a:r>
                  <a:rPr kumimoji="0" lang="ko-KR" altLang="ko-KR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0 근처에서 </a:t>
                </a:r>
                <a:r>
                  <a:rPr kumimoji="0" lang="ko-KR" altLang="ko-KR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급격한 변화</a:t>
                </a:r>
                <a:r>
                  <a:rPr kumimoji="0" lang="ko-KR" altLang="ko-KR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를 보임.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ko-KR" altLang="ko-KR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적분 한계</a:t>
                </a:r>
                <a:r>
                  <a:rPr kumimoji="0" lang="en-US" altLang="ko-KR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 </a:t>
                </a:r>
                <a:r>
                  <a:rPr kumimoji="0" lang="ko-KR" altLang="ko-KR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:</a:t>
                </a:r>
                <a:r>
                  <a:rPr kumimoji="0" lang="ko-KR" altLang="ko-KR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 단순 **사다리꼴 적분(</a:t>
                </a:r>
                <a:r>
                  <a:rPr kumimoji="0" lang="ko-KR" altLang="ko-KR" sz="3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/>
                    <a:ea typeface="Google Sans Text"/>
                  </a:rPr>
                  <a:t>np.trapezoid</a:t>
                </a:r>
                <a:r>
                  <a:rPr kumimoji="0" lang="ko-KR" altLang="ko-KR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Google Sans Text"/>
                  </a:rPr>
                  <a:t>)은 이런 뾰족한 함수를 정확히 계산하기 어려워 </a:t>
                </a:r>
                <a:r>
                  <a:rPr kumimoji="0" lang="ko-KR" altLang="ko-KR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큰 오차 발생</a:t>
                </a:r>
                <a:r>
                  <a:rPr kumimoji="0" lang="ko-KR" altLang="ko-KR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oogle Sans Text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3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 2">
                <a:extLst>
                  <a:ext uri="{FF2B5EF4-FFF2-40B4-BE49-F238E27FC236}">
                    <a16:creationId xmlns:a16="http://schemas.microsoft.com/office/drawing/2014/main" id="{FB8DF67A-70B6-387F-D923-3F0EA6F3E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10117345"/>
                <a:ext cx="18418825" cy="1936556"/>
              </a:xfrm>
              <a:prstGeom prst="rect">
                <a:avLst/>
              </a:prstGeom>
              <a:blipFill>
                <a:blip r:embed="rId8"/>
                <a:stretch>
                  <a:fillRect l="-794" t="-6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B0DC5FDF-A24A-8ADC-6B6C-07CD73F46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542" y="4389230"/>
            <a:ext cx="8745283" cy="24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26F71-1EC3-69DE-9FCC-A87498E5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25E858-773F-6D3D-5A79-414930755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25E11B-BFB4-A0AA-D915-1E72B12F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1C07B9-4C7F-EEDB-74C2-5AF6849FB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E37D32-12ED-223B-7F21-08BA3B42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6600F08-C166-3630-5A48-D49B9D860537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70D8BEB-4A80-40E8-4238-ACD7D6B22D1A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DF834-83B4-636C-E65E-074F8032EF6F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dirty="0"/>
              <a:t>기본 이론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03F2363-D1C4-0BCE-3184-5F78B53A6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179291"/>
            <a:ext cx="3886200" cy="18790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81AC77F-9D50-AD6C-9FA8-47CF534F3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048" y="3463901"/>
            <a:ext cx="15977152" cy="156130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469B230-5C55-86AA-E1D4-42AF005603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217" y="5428404"/>
            <a:ext cx="13686183" cy="192637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3CC60C2-7351-A1DC-1A34-EF9859B4C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0217" y="7426037"/>
            <a:ext cx="15656386" cy="277900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D769550-24C9-8E1B-EC91-318C80DE9B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0200" y="10401652"/>
            <a:ext cx="7084716" cy="25208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36D704-103F-61B6-EC26-BF349238E4A4}"/>
              </a:ext>
            </a:extLst>
          </p:cNvPr>
          <p:cNvSpPr txBox="1"/>
          <p:nvPr/>
        </p:nvSpPr>
        <p:spPr>
          <a:xfrm>
            <a:off x="8686800" y="10401652"/>
            <a:ext cx="8229600" cy="2520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C46AADA-3B39-3233-0CC6-403A34BBD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39030" y="11607859"/>
            <a:ext cx="5368569" cy="11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38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8EE95-F781-CCA0-A820-E869B810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B16E7B-F0BD-517B-A14D-355FA379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BDB9C2B-2D38-ED61-22B7-27D5BC19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4C937DB-1F77-EA8B-3A58-0B566D40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258172-D4E2-0C0E-02B7-E7DA304EA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F3FC48B-3DCA-34BB-90A1-F21FB621720C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D7FF08A-59CE-C60B-A296-9A5E6C194D0C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689FE-F148-FB3A-8088-6305591EDDAB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Ritz Variational Method </a:t>
            </a:r>
            <a:endParaRPr lang="ko-KR" altLang="en-US" sz="9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B3C980-ABB1-668A-7F29-9D518A2EF4CB}"/>
                  </a:ext>
                </a:extLst>
              </p:cNvPr>
              <p:cNvSpPr txBox="1"/>
              <p:nvPr/>
            </p:nvSpPr>
            <p:spPr>
              <a:xfrm>
                <a:off x="3276600" y="4112727"/>
                <a:ext cx="20614860" cy="6589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5000" dirty="0"/>
                  <a:t>[</a:t>
                </a:r>
                <a:r>
                  <a:rPr lang="ko-KR" altLang="en-US" sz="5000" dirty="0"/>
                  <a:t>어떠한 </a:t>
                </a:r>
                <a:r>
                  <a:rPr lang="en-US" altLang="ko-KR" sz="5000" dirty="0"/>
                  <a:t>H</a:t>
                </a:r>
                <a:r>
                  <a:rPr lang="ko-KR" altLang="en-US" sz="5000" dirty="0"/>
                  <a:t>에 대해서 정확한 </a:t>
                </a:r>
                <a:r>
                  <a:rPr lang="en-US" altLang="ko-KR" sz="5000" dirty="0"/>
                  <a:t>solution</a:t>
                </a:r>
                <a:r>
                  <a:rPr lang="ko-KR" altLang="en-US" sz="5000" dirty="0"/>
                  <a:t>을 모를 때 </a:t>
                </a:r>
                <a:r>
                  <a:rPr lang="en-US" altLang="ko-KR" sz="5000" dirty="0"/>
                  <a:t>ground state and energy </a:t>
                </a:r>
                <a:r>
                  <a:rPr lang="ko-KR" altLang="en-US" sz="5000" dirty="0"/>
                  <a:t>추정</a:t>
                </a:r>
                <a:r>
                  <a:rPr lang="en-US" altLang="ko-KR" sz="5000" dirty="0"/>
                  <a:t>]</a:t>
                </a:r>
              </a:p>
              <a:p>
                <a:r>
                  <a:rPr lang="en-US" altLang="ko-KR" sz="4400" dirty="0"/>
                  <a:t> </a:t>
                </a:r>
              </a:p>
              <a:p>
                <a:r>
                  <a:rPr lang="en-US" altLang="ko-KR" sz="4400" dirty="0"/>
                  <a:t>1. </a:t>
                </a:r>
                <a:r>
                  <a:rPr lang="ko-KR" altLang="en-US" sz="4400" dirty="0"/>
                  <a:t>조절 가능한 변수</a:t>
                </a:r>
                <a:r>
                  <a:rPr lang="en-US" altLang="ko-KR" sz="4400" dirty="0"/>
                  <a:t>(Ex </a:t>
                </a:r>
                <a14:m>
                  <m:oMath xmlns:m="http://schemas.openxmlformats.org/officeDocument/2006/math">
                    <m:r>
                      <a:rPr lang="ko-KR" altLang="en-US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4400" dirty="0"/>
                  <a:t>)</a:t>
                </a:r>
                <a:r>
                  <a:rPr lang="ko-KR" altLang="en-US" sz="4400" dirty="0"/>
                  <a:t>를 포함한 적</a:t>
                </a:r>
                <a14:m>
                  <m:oMath xmlns:m="http://schemas.openxmlformats.org/officeDocument/2006/math">
                    <m:r>
                      <a:rPr lang="ko-KR" altLang="en-US" sz="4400" i="1" dirty="0">
                        <a:latin typeface="Cambria Math" panose="02040503050406030204" pitchFamily="18" charset="0"/>
                      </a:rPr>
                      <m:t>절</m:t>
                    </m:r>
                    <m:r>
                      <a:rPr lang="ko-KR" altLang="en-US" sz="4400" i="1" dirty="0" smtClean="0">
                        <a:latin typeface="Cambria Math" panose="02040503050406030204" pitchFamily="18" charset="0"/>
                      </a:rPr>
                      <m:t>한</m:t>
                    </m:r>
                    <m:r>
                      <a:rPr lang="ko-KR" altLang="en-US" sz="4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𝑡𝑟𝑖𝑎𝑙</m:t>
                        </m:r>
                      </m:sub>
                    </m:sSub>
                  </m:oMath>
                </a14:m>
                <a:r>
                  <a:rPr lang="ko-KR" altLang="en-US" sz="4400" dirty="0"/>
                  <a:t> 을 선택한다</a:t>
                </a:r>
                <a:r>
                  <a:rPr lang="en-US" altLang="ko-KR" sz="4400" dirty="0"/>
                  <a:t>.</a:t>
                </a:r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𝑡𝑟𝑖𝑎𝑙</m:t>
                        </m:r>
                      </m:sub>
                    </m:sSub>
                  </m:oMath>
                </a14:m>
                <a:r>
                  <a:rPr lang="ko-KR" altLang="en-US" sz="4400" dirty="0"/>
                  <a:t>로 </a:t>
                </a:r>
                <a:r>
                  <a:rPr lang="en-US" altLang="ko-KR" sz="4400" dirty="0"/>
                  <a:t>H</a:t>
                </a:r>
                <a:r>
                  <a:rPr lang="ko-KR" altLang="en-US" sz="4400" dirty="0"/>
                  <a:t>의 </a:t>
                </a:r>
                <a:r>
                  <a:rPr lang="en-US" altLang="ko-KR" sz="4400" dirty="0"/>
                  <a:t>expectation value </a:t>
                </a:r>
                <a:r>
                  <a:rPr lang="ko-KR" altLang="en-US" sz="4400" dirty="0"/>
                  <a:t>계산해서 </a:t>
                </a:r>
                <a:r>
                  <a:rPr lang="en-US" altLang="ko-KR" sz="4400" dirty="0"/>
                  <a:t>E(</a:t>
                </a:r>
                <a14:m>
                  <m:oMath xmlns:m="http://schemas.openxmlformats.org/officeDocument/2006/math">
                    <m:r>
                      <a:rPr lang="ko-KR" altLang="en-US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4400" dirty="0"/>
                  <a:t>)</a:t>
                </a:r>
                <a:r>
                  <a:rPr lang="ko-KR" altLang="en-US" sz="4400" dirty="0"/>
                  <a:t>를 구한다</a:t>
                </a:r>
                <a:r>
                  <a:rPr lang="en-US" altLang="ko-KR" sz="4400" dirty="0"/>
                  <a:t>.</a:t>
                </a:r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3. </a:t>
                </a:r>
                <a:r>
                  <a:rPr lang="ko-KR" altLang="en-US" sz="4400" dirty="0"/>
                  <a:t>그때의 </a:t>
                </a:r>
                <a:r>
                  <a:rPr lang="en-US" altLang="ko-KR" sz="4400" dirty="0"/>
                  <a:t>E</a:t>
                </a:r>
                <a:r>
                  <a:rPr lang="ko-KR" altLang="en-US" sz="4400" dirty="0"/>
                  <a:t>를 최소화 하는 </a:t>
                </a:r>
                <a14:m>
                  <m:oMath xmlns:m="http://schemas.openxmlformats.org/officeDocument/2006/math">
                    <m:r>
                      <a:rPr lang="ko-KR" altLang="en-US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4400" dirty="0"/>
                  <a:t>를 찾는다</a:t>
                </a:r>
                <a:r>
                  <a:rPr lang="en-US" altLang="ko-KR" sz="4400" dirty="0"/>
                  <a:t>.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4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altLang="ko-KR" sz="44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sz="4400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altLang="ko-KR" sz="4400" dirty="0"/>
                  <a:t> = 0)</a:t>
                </a:r>
              </a:p>
              <a:p>
                <a:endParaRPr lang="en-US" altLang="ko-KR" sz="4400" dirty="0"/>
              </a:p>
              <a:p>
                <a:r>
                  <a:rPr lang="en-US" altLang="ko-KR" sz="4400" dirty="0"/>
                  <a:t>4. </a:t>
                </a:r>
                <a:r>
                  <a:rPr lang="ko-KR" altLang="en-US" sz="4400" dirty="0"/>
                  <a:t>이</a:t>
                </a:r>
                <a14:m>
                  <m:oMath xmlns:m="http://schemas.openxmlformats.org/officeDocument/2006/math">
                    <m:r>
                      <a:rPr lang="en-US" altLang="ko-KR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4400" dirty="0"/>
                  <a:t>에서의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𝑡𝑟𝑖𝑎𝑙</m:t>
                        </m:r>
                      </m:sub>
                    </m:sSub>
                    <m:r>
                      <a:rPr lang="en-US" altLang="ko-KR" sz="4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400" dirty="0"/>
                  <a:t>(</a:t>
                </a:r>
                <a14:m>
                  <m:oMath xmlns:m="http://schemas.openxmlformats.org/officeDocument/2006/math">
                    <m:r>
                      <a:rPr lang="ko-KR" altLang="en-US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4400" dirty="0"/>
                  <a:t>), E(</a:t>
                </a:r>
                <a14:m>
                  <m:oMath xmlns:m="http://schemas.openxmlformats.org/officeDocument/2006/math">
                    <m:r>
                      <a:rPr lang="ko-KR" altLang="en-US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4400" dirty="0"/>
                  <a:t>)</a:t>
                </a:r>
                <a:r>
                  <a:rPr lang="ko-KR" altLang="en-US" sz="4400" dirty="0"/>
                  <a:t> 가 </a:t>
                </a:r>
                <a:r>
                  <a:rPr lang="en-US" altLang="ko-KR" sz="4400" dirty="0"/>
                  <a:t>ground state</a:t>
                </a:r>
                <a:r>
                  <a:rPr lang="ko-KR" altLang="en-US" sz="4400" dirty="0"/>
                  <a:t>와 </a:t>
                </a:r>
                <a:r>
                  <a:rPr lang="en-US" altLang="ko-KR" sz="4400" dirty="0"/>
                  <a:t>energy</a:t>
                </a:r>
                <a:r>
                  <a:rPr lang="ko-KR" altLang="en-US" sz="4400" dirty="0"/>
                  <a:t>에 가장 좋은 근사치이다</a:t>
                </a:r>
                <a:r>
                  <a:rPr lang="en-US" altLang="ko-KR" sz="4400" dirty="0"/>
                  <a:t>. </a:t>
                </a:r>
                <a:endParaRPr lang="ko-KR" altLang="en-US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B3C980-ABB1-668A-7F29-9D518A2E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112727"/>
                <a:ext cx="20614860" cy="6589496"/>
              </a:xfrm>
              <a:prstGeom prst="rect">
                <a:avLst/>
              </a:prstGeom>
              <a:blipFill>
                <a:blip r:embed="rId6"/>
                <a:stretch>
                  <a:fillRect l="-1420" t="-2590" r="-1508" b="-3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14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C3E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2B688-4A20-7DF6-548E-B7BE4E77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DBBE87-42A7-554B-6165-A5EA15D45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194C4C3-A30B-7D1A-6EEC-C7A54D9A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61E8C8-3B90-21B9-0530-AACAC6F0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C06472B-36F2-A7FE-1609-2580A6A33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1AB2D3F-AA69-EB50-E267-A5A43A77C2F6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6C1C95B-8DFE-38FC-64A4-DE40D1ED83A3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0AC82-8734-807C-4D68-4C55D8C34D7F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(Example) Ritz Variational Method </a:t>
            </a:r>
            <a:endParaRPr lang="ko-KR" altLang="en-US" sz="9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4636A7-3DAF-61F3-40E3-E67C2087C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124200"/>
            <a:ext cx="11658600" cy="8368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CB38C1-ADD3-ADF9-5FCC-5CC8EC1EF531}"/>
                  </a:ext>
                </a:extLst>
              </p:cNvPr>
              <p:cNvSpPr txBox="1"/>
              <p:nvPr/>
            </p:nvSpPr>
            <p:spPr>
              <a:xfrm>
                <a:off x="6324600" y="11353800"/>
                <a:ext cx="1447800" cy="10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ko-KR" altLang="en-US" sz="35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CB38C1-ADD3-ADF9-5FCC-5CC8EC1EF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11353800"/>
                <a:ext cx="1447800" cy="10113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E3EFFE-3197-60FD-F64B-3466961ABFBB}"/>
                  </a:ext>
                </a:extLst>
              </p:cNvPr>
              <p:cNvSpPr txBox="1"/>
              <p:nvPr/>
            </p:nvSpPr>
            <p:spPr>
              <a:xfrm>
                <a:off x="10287000" y="11430000"/>
                <a:ext cx="1447800" cy="10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ko-KR" altLang="en-US" sz="35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E3EFFE-3197-60FD-F64B-3466961AB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11430000"/>
                <a:ext cx="1447800" cy="10113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2557AEC3-A6E8-7970-FCBF-82FA41131A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0" y="7430405"/>
            <a:ext cx="7226278" cy="46091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ED0B13-AAA5-1D77-5B32-9F2C170C0B58}"/>
              </a:ext>
            </a:extLst>
          </p:cNvPr>
          <p:cNvSpPr txBox="1"/>
          <p:nvPr/>
        </p:nvSpPr>
        <p:spPr>
          <a:xfrm>
            <a:off x="3429000" y="12496800"/>
            <a:ext cx="121953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Ref) </a:t>
            </a:r>
            <a:r>
              <a:rPr lang="ko-KR" altLang="en-US" sz="2500" dirty="0"/>
              <a:t>https://ko.wikipedia.org/wiki/%ED%8C%8C%EC%9D%BC:Infinite_potential_well.svg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6CB1AEF-3A53-EDA9-FCB2-83B5E83C1E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57783" y="4926860"/>
            <a:ext cx="6659217" cy="24869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30EFB4C-62E7-633E-73B5-7F5943B000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30501" y="3277299"/>
            <a:ext cx="4991100" cy="15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C3E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DACD4-E83E-F660-6193-192AC70D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462F51-2F62-2802-B25C-CC70E8939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A35561-F645-5CE5-0C2F-B9BA776B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2FCFB5E-9916-C99D-E394-8C4B7334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DAD1770-7102-D856-4C6E-999650C76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D91841A-54F4-DEDD-761E-B4B2F28D85E5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E1C62F7-C10F-C8E1-7744-5B835D676F4F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593-39BA-2002-70E8-33920AA2240E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(Example) Ritz Variational Method </a:t>
            </a:r>
            <a:endParaRPr lang="ko-KR" altLang="en-US" sz="9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EC2A64-B912-C68A-8BF3-0E61F0A52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124200"/>
            <a:ext cx="11658600" cy="8368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15F1D0-72DA-2132-EC6C-E64816199CDE}"/>
                  </a:ext>
                </a:extLst>
              </p:cNvPr>
              <p:cNvSpPr txBox="1"/>
              <p:nvPr/>
            </p:nvSpPr>
            <p:spPr>
              <a:xfrm>
                <a:off x="6324600" y="11353800"/>
                <a:ext cx="1447800" cy="10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ko-KR" altLang="en-US" sz="35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15F1D0-72DA-2132-EC6C-E64816199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11353800"/>
                <a:ext cx="1447800" cy="10113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FDADD3-730D-9066-9599-C2FDDBFE727F}"/>
                  </a:ext>
                </a:extLst>
              </p:cNvPr>
              <p:cNvSpPr txBox="1"/>
              <p:nvPr/>
            </p:nvSpPr>
            <p:spPr>
              <a:xfrm>
                <a:off x="10287000" y="11430000"/>
                <a:ext cx="1447800" cy="10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ko-KR" altLang="en-US" sz="35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FDADD3-730D-9066-9599-C2FDDBFE7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11430000"/>
                <a:ext cx="1447800" cy="10113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B0075-B132-3863-5292-F5EDAC04C270}"/>
              </a:ext>
            </a:extLst>
          </p:cNvPr>
          <p:cNvSpPr txBox="1"/>
          <p:nvPr/>
        </p:nvSpPr>
        <p:spPr>
          <a:xfrm>
            <a:off x="3429000" y="12496800"/>
            <a:ext cx="121953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Ref) </a:t>
            </a:r>
            <a:r>
              <a:rPr lang="ko-KR" altLang="en-US" sz="2500" dirty="0"/>
              <a:t>https://ko.wikipedia.org/wiki/%ED%8C%8C%EC%9D%BC:Infinite_potential_well.svg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17759ED-FC75-20F0-B4E8-AE3BCB9ACFAD}"/>
              </a:ext>
            </a:extLst>
          </p:cNvPr>
          <p:cNvCxnSpPr>
            <a:cxnSpLocks/>
          </p:cNvCxnSpPr>
          <p:nvPr/>
        </p:nvCxnSpPr>
        <p:spPr>
          <a:xfrm flipH="1">
            <a:off x="7315200" y="8382000"/>
            <a:ext cx="1752600" cy="2895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B9C0A1-93FF-84AD-968F-4A7B78F41DF0}"/>
              </a:ext>
            </a:extLst>
          </p:cNvPr>
          <p:cNvCxnSpPr>
            <a:cxnSpLocks/>
          </p:cNvCxnSpPr>
          <p:nvPr/>
        </p:nvCxnSpPr>
        <p:spPr>
          <a:xfrm>
            <a:off x="9067800" y="8382000"/>
            <a:ext cx="1905000" cy="2971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9496A94-8087-2E4E-FC57-479A264FC2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3727" y="6059952"/>
            <a:ext cx="8879569" cy="32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5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C3E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BC308-10BB-CBED-B3A7-17592CD5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274C8F-6270-3186-974A-9FC1EF23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B2E7A7-D002-9C50-6402-D6692730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D2F3900-2B88-4664-F8E3-C0B01267D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FFB2CC-3717-2B81-9F25-9824984CF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B37A342-DBD7-73E6-399A-5078607400F8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CB5B2FA-F659-C661-BB3F-262976AF22B9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E05D3-D223-7A0D-6184-B95EC1FBAE44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(Example) Ritz Variational Method </a:t>
            </a:r>
            <a:endParaRPr lang="ko-KR" altLang="en-US" sz="9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86CA12-922E-DFA9-B11D-B653AD9BF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04" y="3184767"/>
            <a:ext cx="11658600" cy="8368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52D0C3-A76E-ECD6-9F3D-AE29FF945E1B}"/>
                  </a:ext>
                </a:extLst>
              </p:cNvPr>
              <p:cNvSpPr txBox="1"/>
              <p:nvPr/>
            </p:nvSpPr>
            <p:spPr>
              <a:xfrm>
                <a:off x="6324600" y="11353800"/>
                <a:ext cx="1447800" cy="1018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ko-KR" altLang="en-US" sz="35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52D0C3-A76E-ECD6-9F3D-AE29FF94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11353800"/>
                <a:ext cx="1447800" cy="1018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E6EAB8-8858-032C-F559-485B6AF2244B}"/>
                  </a:ext>
                </a:extLst>
              </p:cNvPr>
              <p:cNvSpPr txBox="1"/>
              <p:nvPr/>
            </p:nvSpPr>
            <p:spPr>
              <a:xfrm>
                <a:off x="10287000" y="11430000"/>
                <a:ext cx="1447800" cy="10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ko-KR" altLang="en-US" sz="35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E6EAB8-8858-032C-F559-485B6AF22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11430000"/>
                <a:ext cx="1447800" cy="10113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2087E34-0309-17F0-9D60-25866418AC39}"/>
              </a:ext>
            </a:extLst>
          </p:cNvPr>
          <p:cNvSpPr txBox="1"/>
          <p:nvPr/>
        </p:nvSpPr>
        <p:spPr>
          <a:xfrm>
            <a:off x="3429000" y="12496800"/>
            <a:ext cx="121953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Ref) </a:t>
            </a:r>
            <a:r>
              <a:rPr lang="ko-KR" altLang="en-US" sz="2500" dirty="0"/>
              <a:t>https://ko.wikipedia.org/wiki/%ED%8C%8C%EC%9D%BC:Infinite_potential_well.svg</a:t>
            </a:r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704158BF-4410-1A4A-495D-2BD9C1EB286C}"/>
              </a:ext>
            </a:extLst>
          </p:cNvPr>
          <p:cNvSpPr/>
          <p:nvPr/>
        </p:nvSpPr>
        <p:spPr>
          <a:xfrm>
            <a:off x="7397694" y="8686800"/>
            <a:ext cx="3575106" cy="5257800"/>
          </a:xfrm>
          <a:prstGeom prst="arc">
            <a:avLst>
              <a:gd name="adj1" fmla="val 10824112"/>
              <a:gd name="adj2" fmla="val 21589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AE532F0-3DBB-5CBB-60BA-4A0FAF9F8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4104" y="6432461"/>
            <a:ext cx="8308665" cy="187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C3E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2699D-963B-49C8-448A-14A4845C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25C1FB-8C6A-86D0-6904-6336BC3D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84200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33FC5A-B329-D084-3D58-44FC6787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842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945507-214E-8DA8-F5BA-F62896D8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D8B95E-9C6C-01A9-0731-07A529E30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E56790D-D91E-7B6B-2B2E-582C4D974219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B13A551-4B31-12E2-EB2A-ECC817A3D3B8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02CB4-DCB8-C318-DD06-4CDF5074508C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(Example) Ritz Variational Method </a:t>
            </a:r>
            <a:endParaRPr lang="ko-KR" altLang="en-US" sz="9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26ED6-176B-2181-22C8-D612B3C04FE5}"/>
              </a:ext>
            </a:extLst>
          </p:cNvPr>
          <p:cNvSpPr txBox="1"/>
          <p:nvPr/>
        </p:nvSpPr>
        <p:spPr>
          <a:xfrm>
            <a:off x="3429000" y="12496800"/>
            <a:ext cx="121953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Ref) </a:t>
            </a:r>
            <a:r>
              <a:rPr lang="ko-KR" altLang="en-US" sz="2500" dirty="0"/>
              <a:t>https://ko.wikipedia.org/wiki/%ED%8C%8C%EC%9D%BC:Infinite_potential_well.svg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264EA0-C873-4F5B-224D-C4AAD810C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557" y="4212044"/>
            <a:ext cx="9829800" cy="79766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69534D-5590-2A03-F362-660F71491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3757" y="4404890"/>
            <a:ext cx="7778043" cy="1763023"/>
          </a:xfrm>
          <a:prstGeom prst="rect">
            <a:avLst/>
          </a:prstGeom>
        </p:spPr>
      </p:pic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7A97CC12-5FFD-FEDE-1519-2E0947EF8158}"/>
              </a:ext>
            </a:extLst>
          </p:cNvPr>
          <p:cNvSpPr/>
          <p:nvPr/>
        </p:nvSpPr>
        <p:spPr>
          <a:xfrm>
            <a:off x="22021800" y="4424768"/>
            <a:ext cx="1372794" cy="14986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5C9169-F680-1048-F9A3-903187C7F7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52813" y="7407131"/>
            <a:ext cx="4355706" cy="17630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292F2D-C6A9-AC29-EB0A-9BE4D67F7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0" y="9170154"/>
            <a:ext cx="1905000" cy="1476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DFE87E-47C1-D133-A04C-33F3C017925E}"/>
                  </a:ext>
                </a:extLst>
              </p:cNvPr>
              <p:cNvSpPr txBox="1"/>
              <p:nvPr/>
            </p:nvSpPr>
            <p:spPr>
              <a:xfrm>
                <a:off x="17141687" y="9296400"/>
                <a:ext cx="5870713" cy="1015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/>
                  <a:t>is</a:t>
                </a:r>
                <a:r>
                  <a:rPr lang="ko-KR" altLang="en-US" sz="4500" dirty="0"/>
                  <a:t> </a:t>
                </a:r>
                <a:r>
                  <a:rPr lang="en-US" altLang="ko-KR" sz="4500" dirty="0"/>
                  <a:t>continuous at </a:t>
                </a:r>
                <a14:m>
                  <m:oMath xmlns:m="http://schemas.openxmlformats.org/officeDocument/2006/math">
                    <m:r>
                      <a:rPr lang="en-US" altLang="ko-KR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4500" b="0" i="1" smtClean="0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US" altLang="ko-KR" sz="4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4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4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DFE87E-47C1-D133-A04C-33F3C017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687" y="9296400"/>
                <a:ext cx="5870713" cy="1015150"/>
              </a:xfrm>
              <a:prstGeom prst="rect">
                <a:avLst/>
              </a:prstGeom>
              <a:blipFill>
                <a:blip r:embed="rId10"/>
                <a:stretch>
                  <a:fillRect l="-4361" t="-3593" b="-14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9CCB508-F1CD-5FCC-5639-A26C33DE7775}"/>
              </a:ext>
            </a:extLst>
          </p:cNvPr>
          <p:cNvSpPr txBox="1"/>
          <p:nvPr/>
        </p:nvSpPr>
        <p:spPr>
          <a:xfrm>
            <a:off x="14681200" y="10972800"/>
            <a:ext cx="8559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경계 조건에 맞는 함수 </a:t>
            </a:r>
            <a:r>
              <a:rPr lang="ko-KR" altLang="en-US" sz="3500" dirty="0" err="1"/>
              <a:t>선택해야함</a:t>
            </a:r>
            <a:r>
              <a:rPr lang="en-US" altLang="ko-KR" sz="3500" dirty="0"/>
              <a:t>.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89571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D2EBA-1112-0961-803D-2F29E8A3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64A251C-C818-AC02-2C09-3BFC32E0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567083"/>
            <a:ext cx="23215600" cy="1253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FE7B7-8BFC-39A6-3C89-D08929CA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96900"/>
            <a:ext cx="2501900" cy="248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305481-2986-FB99-1C40-C89B48B4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60700"/>
            <a:ext cx="2501900" cy="10058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2DECFC-D962-D44E-566A-19C40AB38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048000"/>
            <a:ext cx="232029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EED755E-E5A9-A832-7EE6-C870F2B238DD}"/>
              </a:ext>
            </a:extLst>
          </p:cNvPr>
          <p:cNvSpPr txBox="1"/>
          <p:nvPr/>
        </p:nvSpPr>
        <p:spPr>
          <a:xfrm>
            <a:off x="9690100" y="1524000"/>
            <a:ext cx="49911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endParaRPr lang="en" sz="3320" b="0" i="0" u="none" strike="noStrike" dirty="0">
              <a:solidFill>
                <a:srgbClr val="2C3E6F"/>
              </a:solidFill>
              <a:latin typeface="Pretendard Extra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05083CA-B395-0926-FB37-4DC8E8BDC5D4}"/>
              </a:ext>
            </a:extLst>
          </p:cNvPr>
          <p:cNvSpPr txBox="1"/>
          <p:nvPr/>
        </p:nvSpPr>
        <p:spPr>
          <a:xfrm>
            <a:off x="1079500" y="1168400"/>
            <a:ext cx="1511300" cy="584200"/>
          </a:xfrm>
          <a:prstGeom prst="rect">
            <a:avLst/>
          </a:prstGeom>
        </p:spPr>
        <p:txBody>
          <a:bodyPr lIns="0" tIns="23197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9000" b="0" i="0" u="none" strike="noStrike" dirty="0">
                <a:solidFill>
                  <a:srgbClr val="FCFBF8"/>
                </a:solidFill>
                <a:latin typeface="Pretendard ExtraLight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4403A-2648-7323-5D5C-5DDE1EEFABAB}"/>
              </a:ext>
            </a:extLst>
          </p:cNvPr>
          <p:cNvSpPr txBox="1"/>
          <p:nvPr/>
        </p:nvSpPr>
        <p:spPr>
          <a:xfrm>
            <a:off x="4191000" y="1084075"/>
            <a:ext cx="178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/>
              <a:t>Project </a:t>
            </a:r>
            <a:r>
              <a:rPr lang="ko-KR" altLang="en-US" sz="9000" dirty="0"/>
              <a:t>목적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5BA875C-43AC-576C-D439-97D568F94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8" y="3048000"/>
            <a:ext cx="2501901" cy="100584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E276F10-A0D0-ED0D-000B-8538BFCFC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5042320"/>
            <a:ext cx="15392400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Arial" panose="020B0604020202020204" pitchFamily="34" charset="0"/>
                <a:ea typeface="Google Sans Text"/>
              </a:rPr>
              <a:t>리츠 변분법을 사용해서</a:t>
            </a:r>
            <a:endParaRPr lang="en-US" altLang="ko-KR" sz="5000" dirty="0"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어떠한 </a:t>
            </a:r>
            <a:r>
              <a:rPr kumimoji="0" lang="ko-KR" altLang="ko-KR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1D 대칭 퍼텐셜</a:t>
            </a:r>
            <a:r>
              <a:rPr kumimoji="0" lang="ko-KR" altLang="ko-KR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5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V</a:t>
            </a:r>
            <a:r>
              <a:rPr kumimoji="0" lang="ko-KR" altLang="ko-KR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(</a:t>
            </a:r>
            <a:r>
              <a:rPr kumimoji="0" lang="ko-KR" altLang="ko-KR" sz="5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x</a:t>
            </a:r>
            <a:r>
              <a:rPr kumimoji="0" lang="ko-KR" altLang="ko-KR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)=</a:t>
            </a:r>
            <a:r>
              <a:rPr kumimoji="0" lang="ko-KR" altLang="ko-KR" sz="5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V</a:t>
            </a:r>
            <a:r>
              <a:rPr kumimoji="0" lang="ko-KR" altLang="ko-KR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(-</a:t>
            </a:r>
            <a:r>
              <a:rPr kumimoji="0" lang="ko-KR" altLang="ko-KR" sz="5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x</a:t>
            </a:r>
            <a:r>
              <a:rPr kumimoji="0" lang="ko-KR" altLang="ko-KR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)</a:t>
            </a:r>
            <a:r>
              <a:rPr kumimoji="0" lang="ko-KR" altLang="ko-KR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</a:t>
            </a:r>
            <a:endParaRPr kumimoji="0" lang="en-US" altLang="ko-KR" sz="5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5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Arial" panose="020B0604020202020204" pitchFamily="34" charset="0"/>
              </a:rPr>
              <a:t>바닥</a:t>
            </a:r>
            <a:r>
              <a:rPr kumimoji="0" lang="ko-KR" altLang="ko-KR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상태와 첫 번째 들뜬 상태의 에너지와 파동함수를 계산하</a:t>
            </a:r>
            <a:r>
              <a: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 예측해보는</a:t>
            </a:r>
            <a:r>
              <a:rPr kumimoji="0" lang="ko-KR" altLang="ko-KR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</a:t>
            </a:r>
            <a:r>
              <a: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만들기</a:t>
            </a:r>
            <a:endParaRPr kumimoji="0" lang="ko-KR" altLang="ko-KR" sz="5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359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1036</Words>
  <Application>Microsoft Office PowerPoint</Application>
  <PresentationFormat>사용자 지정</PresentationFormat>
  <Paragraphs>203</Paragraphs>
  <Slides>28</Slides>
  <Notes>16</Notes>
  <HiddenSlides>4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맑은 고딕</vt:lpstr>
      <vt:lpstr>Wingdings</vt:lpstr>
      <vt:lpstr>Pretendard SemiBold</vt:lpstr>
      <vt:lpstr>Arial</vt:lpstr>
      <vt:lpstr>Pretendard Light</vt:lpstr>
      <vt:lpstr>Google Sans Text</vt:lpstr>
      <vt:lpstr>Arial Unicode MS</vt:lpstr>
      <vt:lpstr>Pretendard Bold</vt:lpstr>
      <vt:lpstr>Calibri</vt:lpstr>
      <vt:lpstr>Pretendard ExtraLight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영욱 박</cp:lastModifiedBy>
  <cp:revision>172</cp:revision>
  <dcterms:created xsi:type="dcterms:W3CDTF">2006-08-16T00:00:00Z</dcterms:created>
  <dcterms:modified xsi:type="dcterms:W3CDTF">2025-10-31T03:36:33Z</dcterms:modified>
</cp:coreProperties>
</file>